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1"/>
  </p:notesMasterIdLst>
  <p:handoutMasterIdLst>
    <p:handoutMasterId r:id="rId22"/>
  </p:handoutMasterIdLst>
  <p:sldIdLst>
    <p:sldId id="289" r:id="rId5"/>
    <p:sldId id="368" r:id="rId6"/>
    <p:sldId id="369" r:id="rId7"/>
    <p:sldId id="359" r:id="rId8"/>
    <p:sldId id="370" r:id="rId9"/>
    <p:sldId id="367" r:id="rId10"/>
    <p:sldId id="371" r:id="rId11"/>
    <p:sldId id="362" r:id="rId12"/>
    <p:sldId id="373" r:id="rId13"/>
    <p:sldId id="374" r:id="rId14"/>
    <p:sldId id="375" r:id="rId15"/>
    <p:sldId id="372" r:id="rId16"/>
    <p:sldId id="376" r:id="rId17"/>
    <p:sldId id="363" r:id="rId18"/>
    <p:sldId id="364" r:id="rId19"/>
    <p:sldId id="365" r:id="rId20"/>
  </p:sldIdLst>
  <p:sldSz cx="9144000" cy="6858000" type="screen4x3"/>
  <p:notesSz cx="7315200" cy="96012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4C31E"/>
    <a:srgbClr val="3882CE"/>
    <a:srgbClr val="8F8F8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21" autoAdjust="0"/>
    <p:restoredTop sz="74394" autoAdjust="0"/>
  </p:normalViewPr>
  <p:slideViewPr>
    <p:cSldViewPr snapToGrid="0">
      <p:cViewPr varScale="1">
        <p:scale>
          <a:sx n="55" d="100"/>
          <a:sy n="55" d="100"/>
        </p:scale>
        <p:origin x="-576" y="-96"/>
      </p:cViewPr>
      <p:guideLst>
        <p:guide orient="horz" pos="2160"/>
        <p:guide orient="horz" pos="912"/>
        <p:guide orient="horz" pos="3888"/>
        <p:guide pos="2880"/>
        <p:guide pos="288"/>
        <p:guide pos="547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256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088A6D1-998E-4C55-8542-7AAA0C9A9AB8}" type="datetimeFigureOut">
              <a:rPr lang="en-US" smtClean="0"/>
              <a:pPr/>
              <a:t>6/30/2013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67AAB6F5-C0E1-4DEF-9E80-8EDB682E808C}" type="slidenum">
              <a:rPr lang="en-US" smtClean="0"/>
              <a:pPr/>
              <a:t>‹#›</a:t>
            </a:fld>
            <a:endParaRPr lang="en-US" dirty="0"/>
          </a:p>
        </p:txBody>
      </p:sp>
    </p:spTree>
    <p:extLst>
      <p:ext uri="{BB962C8B-B14F-4D97-AF65-F5344CB8AC3E}">
        <p14:creationId xmlns:p14="http://schemas.microsoft.com/office/powerpoint/2010/main" val="1108934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81141C1-3C5A-4240-87DB-9D4217E9B3B1}" type="datetimeFigureOut">
              <a:rPr lang="en-US" smtClean="0"/>
              <a:pPr/>
              <a:t>6/30/2013</a:t>
            </a:fld>
            <a:endParaRPr lang="en-US" dirty="0"/>
          </a:p>
        </p:txBody>
      </p:sp>
      <p:sp>
        <p:nvSpPr>
          <p:cNvPr id="4" name="Slide Image Placeholder 3"/>
          <p:cNvSpPr>
            <a:spLocks noGrp="1" noRot="1" noChangeAspect="1"/>
          </p:cNvSpPr>
          <p:nvPr>
            <p:ph type="sldImg" idx="2"/>
          </p:nvPr>
        </p:nvSpPr>
        <p:spPr>
          <a:xfrm>
            <a:off x="1519238" y="639763"/>
            <a:ext cx="4276725" cy="3208337"/>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594863" y="4000500"/>
            <a:ext cx="6125474" cy="488061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BA92C5E-BF34-4775-B657-4ADF2F3104CA}" type="slidenum">
              <a:rPr lang="en-US" smtClean="0"/>
              <a:pPr/>
              <a:t>‹#›</a:t>
            </a:fld>
            <a:endParaRPr lang="en-US" dirty="0"/>
          </a:p>
        </p:txBody>
      </p:sp>
    </p:spTree>
    <p:extLst>
      <p:ext uri="{BB962C8B-B14F-4D97-AF65-F5344CB8AC3E}">
        <p14:creationId xmlns:p14="http://schemas.microsoft.com/office/powerpoint/2010/main" val="3047695146"/>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2ECABBD-3FB0-4801-B513-6B6040013127}" type="slidenum">
              <a:rPr lang="en-US"/>
              <a:pPr/>
              <a:t>1</a:t>
            </a:fld>
            <a:endParaRPr lang="en-US" dirty="0"/>
          </a:p>
        </p:txBody>
      </p:sp>
      <p:sp>
        <p:nvSpPr>
          <p:cNvPr id="141314" name="Rectangle 2"/>
          <p:cNvSpPr>
            <a:spLocks noGrp="1" noRot="1" noChangeAspect="1" noChangeArrowheads="1" noTextEdit="1"/>
          </p:cNvSpPr>
          <p:nvPr>
            <p:ph type="sldImg"/>
          </p:nvPr>
        </p:nvSpPr>
        <p:spPr>
          <a:xfrm>
            <a:off x="1519238" y="639763"/>
            <a:ext cx="4276725" cy="3208337"/>
          </a:xfrm>
          <a:ln/>
        </p:spPr>
      </p:sp>
      <p:sp>
        <p:nvSpPr>
          <p:cNvPr id="141315" name="Rectangle 3"/>
          <p:cNvSpPr>
            <a:spLocks noGrp="1" noChangeArrowheads="1"/>
          </p:cNvSpPr>
          <p:nvPr>
            <p:ph type="body" idx="1"/>
          </p:nvPr>
        </p:nvSpPr>
        <p:spPr>
          <a:noFill/>
          <a:ln/>
        </p:spPr>
        <p:txBody>
          <a:bodyPr>
            <a:noAutofit/>
          </a:bodyPr>
          <a:lstStyle/>
          <a:p>
            <a:pPr algn="just"/>
            <a:r>
              <a:rPr lang="en-US" sz="1050" dirty="0" smtClean="0"/>
              <a:t>Hello everyone. My name is </a:t>
            </a:r>
            <a:r>
              <a:rPr lang="en-US" sz="1050" dirty="0" err="1" smtClean="0"/>
              <a:t>Kundan</a:t>
            </a:r>
            <a:r>
              <a:rPr lang="en-US" sz="1050" dirty="0" smtClean="0"/>
              <a:t> Singh and today I will describe</a:t>
            </a:r>
            <a:r>
              <a:rPr lang="en-US" sz="1050" baseline="0" dirty="0" smtClean="0"/>
              <a:t> a project we did at Avaya Labs.</a:t>
            </a:r>
            <a:endParaRPr lang="en-US" sz="105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built many more real applications using the resource-based application model and the widgets. This is just a list of applications</a:t>
            </a:r>
            <a:r>
              <a:rPr lang="en-US" baseline="0" dirty="0" smtClean="0"/>
              <a:t> and some screenshots</a:t>
            </a:r>
            <a:r>
              <a:rPr lang="en-US" dirty="0" smtClean="0"/>
              <a:t>,</a:t>
            </a:r>
            <a:r>
              <a:rPr lang="en-US" baseline="0" dirty="0" smtClean="0"/>
              <a:t> but the paper describes these applications in more details. </a:t>
            </a:r>
          </a:p>
          <a:p>
            <a:endParaRPr lang="en-US" baseline="0" dirty="0" smtClean="0"/>
          </a:p>
          <a:p>
            <a:r>
              <a:rPr lang="en-US" baseline="0" dirty="0" smtClean="0"/>
              <a:t>The public chat service is a simple cloud based multiparty video conference with text chat. The entire communicator functions such as contact list, presence, IM, file sharing, emoticons, video call, voice call, offline messages are implemented in our communicator, entirely using HTML5 and resource model, without any legacy Jabber or SIP systems. We have also built social network applications with profile, wall post and video presence.</a:t>
            </a:r>
          </a:p>
          <a:p>
            <a:endParaRPr lang="en-US" baseline="0" dirty="0" smtClean="0"/>
          </a:p>
          <a:p>
            <a:r>
              <a:rPr lang="en-US" baseline="0" dirty="0" smtClean="0"/>
              <a:t>Some points to remember about these applications: the application logic is written with HTML and JavaScript, using some HTML5 technologies such as </a:t>
            </a:r>
            <a:r>
              <a:rPr lang="en-US" baseline="0" dirty="0" err="1" smtClean="0"/>
              <a:t>WebSocket</a:t>
            </a:r>
            <a:r>
              <a:rPr lang="en-US" baseline="0" dirty="0" smtClean="0"/>
              <a:t> and </a:t>
            </a:r>
            <a:r>
              <a:rPr lang="en-US" baseline="0" dirty="0" err="1" smtClean="0"/>
              <a:t>WebRTC</a:t>
            </a:r>
            <a:r>
              <a:rPr lang="en-US" baseline="0" dirty="0" smtClean="0"/>
              <a:t> for real-time media. These applications are usually very small – few hundred to few thousand lines of source code.</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14</a:t>
            </a:fld>
            <a:endParaRPr lang="en-US" dirty="0"/>
          </a:p>
        </p:txBody>
      </p:sp>
    </p:spTree>
    <p:extLst>
      <p:ext uri="{BB962C8B-B14F-4D97-AF65-F5344CB8AC3E}">
        <p14:creationId xmlns:p14="http://schemas.microsoft.com/office/powerpoint/2010/main" val="2718038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challenges discussed in the paper. Particularly, for cloud deployment of the resource server, the security</a:t>
            </a:r>
            <a:r>
              <a:rPr lang="en-US" baseline="0" dirty="0" smtClean="0"/>
              <a:t> and robustness is very important, whereas for on-premise enterprise use case, interoperability with existing communication systems is useful.</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15</a:t>
            </a:fld>
            <a:endParaRPr lang="en-US" dirty="0"/>
          </a:p>
        </p:txBody>
      </p:sp>
    </p:spTree>
    <p:extLst>
      <p:ext uri="{BB962C8B-B14F-4D97-AF65-F5344CB8AC3E}">
        <p14:creationId xmlns:p14="http://schemas.microsoft.com/office/powerpoint/2010/main" val="2736003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should you take home from this presentation?</a:t>
            </a:r>
            <a:r>
              <a:rPr lang="en-US" baseline="0" dirty="0" smtClean="0"/>
              <a:t> First, socially aware cloud storage which separates the data from the application logic of the social website solves many problems found in existing social and cloud applications. </a:t>
            </a:r>
          </a:p>
          <a:p>
            <a:endParaRPr lang="en-US" baseline="0" dirty="0" smtClean="0"/>
          </a:p>
          <a:p>
            <a:r>
              <a:rPr lang="en-US" baseline="0" dirty="0" smtClean="0"/>
              <a:t>The resource model contains a resource server with a very generic data access and event message. The resource server can be deployed on premise within an enterprise, and can potentially be bound from public social websites. </a:t>
            </a:r>
            <a:r>
              <a:rPr lang="en-US" baseline="0" dirty="0" err="1" smtClean="0"/>
              <a:t>aRtisy</a:t>
            </a:r>
            <a:r>
              <a:rPr lang="en-US" baseline="0" dirty="0" smtClean="0"/>
              <a:t> is a web and cloud based developer platform to create such communicating web applications.</a:t>
            </a:r>
          </a:p>
          <a:p>
            <a:endParaRPr lang="en-US" baseline="0" dirty="0" smtClean="0"/>
          </a:p>
          <a:p>
            <a:r>
              <a:rPr lang="en-US" baseline="0" dirty="0" smtClean="0"/>
              <a:t>Finally, many complex communicating applications can be built in the resource model, where the application logic runs entirely in the client (browser), and mashes up at the data level. It solves the four problems we discussed in the beginning – redundancy, application lock-in, rigid data boundary and tied lifetime of the data.</a:t>
            </a:r>
          </a:p>
          <a:p>
            <a:endParaRPr lang="en-US" baseline="0" dirty="0" smtClean="0"/>
          </a:p>
          <a:p>
            <a:r>
              <a:rPr lang="en-US" baseline="0" dirty="0" smtClean="0"/>
              <a:t>In summary, our experiment presents a new way of cloud application development that involves real-time, social and web.</a:t>
            </a:r>
            <a:endParaRPr lang="en-US" dirty="0" smtClean="0"/>
          </a:p>
        </p:txBody>
      </p:sp>
      <p:sp>
        <p:nvSpPr>
          <p:cNvPr id="4" name="Slide Number Placeholder 3"/>
          <p:cNvSpPr>
            <a:spLocks noGrp="1"/>
          </p:cNvSpPr>
          <p:nvPr>
            <p:ph type="sldNum" sz="quarter" idx="10"/>
          </p:nvPr>
        </p:nvSpPr>
        <p:spPr/>
        <p:txBody>
          <a:bodyPr/>
          <a:lstStyle/>
          <a:p>
            <a:fld id="{4BA92C5E-BF34-4775-B657-4ADF2F3104CA}" type="slidenum">
              <a:rPr lang="en-US" smtClean="0"/>
              <a:pPr/>
              <a:t>16</a:t>
            </a:fld>
            <a:endParaRPr lang="en-US" dirty="0"/>
          </a:p>
        </p:txBody>
      </p:sp>
    </p:spTree>
    <p:extLst>
      <p:ext uri="{BB962C8B-B14F-4D97-AF65-F5344CB8AC3E}">
        <p14:creationId xmlns:p14="http://schemas.microsoft.com/office/powerpoint/2010/main" val="278578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start by saying</a:t>
            </a:r>
            <a:r>
              <a:rPr lang="en-US" baseline="0" dirty="0" smtClean="0"/>
              <a:t> that people often forget the importance of separating data from the application logic. Social websites often manage and control the user’s data such as his connections. Even though the data belongs to the user, it is often difficult for him to use it on another website. Who really owns your friends? </a:t>
            </a:r>
          </a:p>
          <a:p>
            <a:endParaRPr lang="en-US" baseline="0" dirty="0" smtClean="0"/>
          </a:p>
          <a:p>
            <a:r>
              <a:rPr lang="en-US" baseline="0" dirty="0" smtClean="0"/>
              <a:t>If another application needs to access the user data controlled by the first application, it must follow the custom API provided by the first application, as shown in the second diagram. An obvious solution shown in the third diagram is to let the data be controlled by the user, who gives permission to individual applications to access the data on his behalf. Many people have tried to create such socially aware cloud storage to be shared by websites.</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Such trend by social websites poses several problems as shown here. For example, user often leaves obsolete data around because modifying redundant information at many different social websites is cumbersome. Typically, the big website that has most number of users, dictates</a:t>
            </a:r>
            <a:r>
              <a:rPr lang="en-US" baseline="0" dirty="0" smtClean="0"/>
              <a:t> what web applications their user can use, even if a better or more feature rich application exists elsewhere. In an enterprise network, the IT would like to keep the social data and interactions private within the organization – some way to bind the social website to a private enterprise database while the user accesses the website from the enterprise network. Finally, the lifetime of the data gets tied to the application. For example, when many people moved from </a:t>
            </a:r>
            <a:r>
              <a:rPr lang="en-US" baseline="0" dirty="0" err="1" smtClean="0"/>
              <a:t>friendster</a:t>
            </a:r>
            <a:r>
              <a:rPr lang="en-US" baseline="0" dirty="0" smtClean="0"/>
              <a:t> or </a:t>
            </a:r>
            <a:r>
              <a:rPr lang="en-US" baseline="0" dirty="0" err="1" smtClean="0"/>
              <a:t>myspace</a:t>
            </a:r>
            <a:r>
              <a:rPr lang="en-US" baseline="0" dirty="0" smtClean="0"/>
              <a:t> to </a:t>
            </a:r>
            <a:r>
              <a:rPr lang="en-US" baseline="0" dirty="0" err="1" smtClean="0"/>
              <a:t>facebook</a:t>
            </a:r>
            <a:r>
              <a:rPr lang="en-US" baseline="0" dirty="0" smtClean="0"/>
              <a:t>, they had to pretty much recreate their social graph and profile.</a:t>
            </a:r>
          </a:p>
          <a:p>
            <a:endParaRPr lang="en-US" baseline="0" dirty="0" smtClean="0"/>
          </a:p>
          <a:p>
            <a:r>
              <a:rPr lang="en-US" dirty="0" smtClean="0"/>
              <a:t>These problems are aggravated when dealing with communicating applications – those that allow you</a:t>
            </a:r>
            <a:r>
              <a:rPr lang="en-US" baseline="0" dirty="0" smtClean="0"/>
              <a:t> to interact with others in real-time (and sometimes asynchronously)</a:t>
            </a:r>
            <a:r>
              <a:rPr lang="en-US" dirty="0" smtClean="0"/>
              <a:t>. For example, one</a:t>
            </a:r>
            <a:r>
              <a:rPr lang="en-US" baseline="0" dirty="0" smtClean="0"/>
              <a:t> would like to be able to reuse their social connections to call out from different websites. </a:t>
            </a:r>
          </a:p>
          <a:p>
            <a:endParaRPr lang="en-US" baseline="0" dirty="0" smtClean="0"/>
          </a:p>
          <a:p>
            <a:r>
              <a:rPr lang="en-US" baseline="0" dirty="0" smtClean="0"/>
              <a:t>With the emergence of web-based communication technologies such as </a:t>
            </a:r>
            <a:r>
              <a:rPr lang="en-US" baseline="0" dirty="0" err="1" smtClean="0"/>
              <a:t>WebRTC</a:t>
            </a:r>
            <a:r>
              <a:rPr lang="en-US" baseline="0" dirty="0" smtClean="0"/>
              <a:t> (or web real-time communications) it has become relatively easier for anyone to create communicating web applications – but the problem is every website wants to define its own way of call control and session establishment, creating islands of non-interoperable web applications.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presentation, I will describe the our project that aims to solve these problems. This is a brief agenda for the talk.</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4</a:t>
            </a:fld>
            <a:endParaRPr lang="en-US" dirty="0"/>
          </a:p>
        </p:txBody>
      </p:sp>
    </p:spTree>
    <p:extLst>
      <p:ext uri="{BB962C8B-B14F-4D97-AF65-F5344CB8AC3E}">
        <p14:creationId xmlns:p14="http://schemas.microsoft.com/office/powerpoint/2010/main" val="412172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a:t>
            </a:r>
            <a:r>
              <a:rPr lang="en-US" baseline="0" dirty="0" smtClean="0"/>
              <a:t> us take a quick look at the background of web applications. With the feature rich HTML5 browsers both on desktop and mobile, many applications are moving their logic from the backend webserver to the browser. The concept of rich internet apps is not novel, but can be taken to the extreme in the resource-based application model. </a:t>
            </a:r>
          </a:p>
          <a:p>
            <a:endParaRPr lang="en-US" baseline="0" dirty="0" smtClean="0"/>
          </a:p>
        </p:txBody>
      </p:sp>
      <p:sp>
        <p:nvSpPr>
          <p:cNvPr id="4" name="Slide Number Placeholder 3"/>
          <p:cNvSpPr>
            <a:spLocks noGrp="1"/>
          </p:cNvSpPr>
          <p:nvPr>
            <p:ph type="sldNum" sz="quarter" idx="10"/>
          </p:nvPr>
        </p:nvSpPr>
        <p:spPr/>
        <p:txBody>
          <a:bodyPr/>
          <a:lstStyle/>
          <a:p>
            <a:fld id="{4BA92C5E-BF34-4775-B657-4ADF2F3104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main principle in resource based application model is as followed: all application logic runs in the client (i.e., the browser), whereas the server is just a simple and generic data access and event system. Since the server does not run complex or heavy application logic, it is easy to make it robust and scalable.</a:t>
            </a:r>
          </a:p>
          <a:p>
            <a:endParaRPr lang="en-US" baseline="0" dirty="0" smtClean="0"/>
          </a:p>
          <a:p>
            <a:r>
              <a:rPr lang="en-US" baseline="0" dirty="0" smtClean="0"/>
              <a:t>The resource service can be explained in five points. First, resources are pieces of data, organized hierarchically, similar to a file system. For example /users/bob/presence could be Bob’s presence resource and /room/1234 could be a chat room’s members list.</a:t>
            </a:r>
          </a:p>
          <a:p>
            <a:endParaRPr lang="en-US" baseline="0" dirty="0" smtClean="0"/>
          </a:p>
          <a:p>
            <a:r>
              <a:rPr lang="en-US" baseline="0" dirty="0" smtClean="0"/>
              <a:t>The client application running in the browser connects to the server, typically over a persistent </a:t>
            </a:r>
            <a:r>
              <a:rPr lang="en-US" baseline="0" dirty="0" err="1" smtClean="0"/>
              <a:t>WebSocket</a:t>
            </a:r>
            <a:r>
              <a:rPr lang="en-US" baseline="0" dirty="0" smtClean="0"/>
              <a:t>, and exchanges messages. The message format is in JavaScript Object Notation (JSON). The resource server defines generic set of data access and event messages, inspired by REST methods.</a:t>
            </a:r>
          </a:p>
          <a:p>
            <a:endParaRPr lang="en-US" baseline="0" dirty="0" smtClean="0"/>
          </a:p>
          <a:p>
            <a:r>
              <a:rPr lang="en-US" baseline="0" dirty="0" smtClean="0"/>
              <a:t>The resource server is essentially a web and </a:t>
            </a:r>
            <a:r>
              <a:rPr lang="en-US" baseline="0" dirty="0" err="1" smtClean="0"/>
              <a:t>WebSocket</a:t>
            </a:r>
            <a:r>
              <a:rPr lang="en-US" baseline="0" dirty="0" smtClean="0"/>
              <a:t> server, with a backend database to actually store the resources. Finally the JavaScript library contains the SDK and widgets used for creating communicating applications. I will describe the widgets later.</a:t>
            </a:r>
          </a:p>
        </p:txBody>
      </p:sp>
      <p:sp>
        <p:nvSpPr>
          <p:cNvPr id="4" name="Slide Number Placeholder 3"/>
          <p:cNvSpPr>
            <a:spLocks noGrp="1"/>
          </p:cNvSpPr>
          <p:nvPr>
            <p:ph type="sldNum" sz="quarter" idx="10"/>
          </p:nvPr>
        </p:nvSpPr>
        <p:spPr/>
        <p:txBody>
          <a:bodyPr/>
          <a:lstStyle/>
          <a:p>
            <a:fld id="{4BA92C5E-BF34-4775-B657-4ADF2F3104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 us look at one example of how a contact list with presence is implemented. Say, one user opens the webpage in his browser. The application logic in JavaScript on the page fetches the contacts list resource of this user, and for each contact it fetches and subscribes to the presence resource for that contact. </a:t>
            </a:r>
          </a:p>
          <a:p>
            <a:endParaRPr lang="en-US" baseline="0" dirty="0" smtClean="0"/>
          </a:p>
          <a:p>
            <a:r>
              <a:rPr lang="en-US" baseline="0" dirty="0" smtClean="0"/>
              <a:t>When a particular contact comes online, her application logic writes the presence resource with the status as “available”. Since the first user has subscribed for this presence resource, it gets notified, and updates the status icon of this contact in the contact list.</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further assist in creating different</a:t>
            </a:r>
            <a:r>
              <a:rPr lang="en-US" baseline="0" dirty="0" smtClean="0"/>
              <a:t> kinds of applications, we have created a developer platform called </a:t>
            </a:r>
            <a:r>
              <a:rPr lang="en-US" baseline="0" dirty="0" err="1" smtClean="0"/>
              <a:t>aRtisy</a:t>
            </a:r>
            <a:r>
              <a:rPr lang="en-US" baseline="0" dirty="0" smtClean="0"/>
              <a:t>. Let me show a quick demonstration video of the application builder in </a:t>
            </a:r>
            <a:r>
              <a:rPr lang="en-US" baseline="0" dirty="0" err="1" smtClean="0"/>
              <a:t>aRtisy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8</a:t>
            </a:fld>
            <a:endParaRPr lang="en-US" dirty="0"/>
          </a:p>
        </p:txBody>
      </p:sp>
    </p:spTree>
    <p:extLst>
      <p:ext uri="{BB962C8B-B14F-4D97-AF65-F5344CB8AC3E}">
        <p14:creationId xmlns:p14="http://schemas.microsoft.com/office/powerpoint/2010/main" val="3334600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What really happened behind the scenes? Each of the widget implemented a single application scenario, for example a button to join a conference, or layout of videos in a conference. We have many different kinds of widgets both telephony and web</a:t>
            </a:r>
            <a:r>
              <a:rPr lang="en-US" baseline="0" dirty="0" smtClean="0"/>
              <a:t> style. </a:t>
            </a:r>
          </a:p>
          <a:p>
            <a:endParaRPr lang="en-US" baseline="0" dirty="0" smtClean="0"/>
          </a:p>
          <a:p>
            <a:r>
              <a:rPr lang="en-US" dirty="0" smtClean="0"/>
              <a:t>These widgets mash up at the data level,</a:t>
            </a:r>
            <a:r>
              <a:rPr lang="en-US" baseline="0" dirty="0" smtClean="0"/>
              <a:t> e.g., the text chat widget uses the conference resource and local participant identifier from the conference, without knowing that videos widget is also attached to the conference.</a:t>
            </a:r>
            <a:r>
              <a:rPr lang="en-US" dirty="0" smtClean="0"/>
              <a:t> </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3" name="Picture 32" descr="PowerOfWe.jpg"/>
          <p:cNvPicPr>
            <a:picLocks noChangeAspect="1"/>
          </p:cNvPicPr>
          <p:nvPr userDrawn="1"/>
        </p:nvPicPr>
        <p:blipFill>
          <a:blip r:embed="rId2" cstate="print"/>
          <a:stretch>
            <a:fillRect/>
          </a:stretch>
        </p:blipFill>
        <p:spPr>
          <a:xfrm>
            <a:off x="1005840" y="1905000"/>
            <a:ext cx="2194560" cy="867108"/>
          </a:xfrm>
          <a:prstGeom prst="rect">
            <a:avLst/>
          </a:prstGeom>
        </p:spPr>
      </p:pic>
      <p:sp>
        <p:nvSpPr>
          <p:cNvPr id="35" name="Rectangle 34"/>
          <p:cNvSpPr/>
          <p:nvPr/>
        </p:nvSpPr>
        <p:spPr bwMode="white">
          <a:xfrm>
            <a:off x="0" y="3169920"/>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423BD419-6049-4DB5-B5BA-D2BCF73E2824}" type="datetime1">
              <a:rPr lang="en-US" smtClean="0"/>
              <a:pPr/>
              <a:t>6/30/2013</a:t>
            </a:fld>
            <a:endParaRPr lang="en-US" dirty="0"/>
          </a:p>
        </p:txBody>
      </p:sp>
      <p:sp>
        <p:nvSpPr>
          <p:cNvPr id="7" name="Rectangle 42"/>
          <p:cNvSpPr>
            <a:spLocks noChangeArrowheads="1"/>
          </p:cNvSpPr>
          <p:nvPr/>
        </p:nvSpPr>
        <p:spPr bwMode="invGray">
          <a:xfrm flipH="1">
            <a:off x="0" y="-6350"/>
            <a:ext cx="9144000" cy="365125"/>
          </a:xfrm>
          <a:prstGeom prst="rect">
            <a:avLst/>
          </a:prstGeom>
          <a:gradFill rotWithShape="1">
            <a:gsLst>
              <a:gs pos="0">
                <a:srgbClr val="91050F"/>
              </a:gs>
              <a:gs pos="100000">
                <a:srgbClr val="D10811"/>
              </a:gs>
            </a:gsLst>
            <a:lin ang="0" scaled="1"/>
          </a:gradFill>
          <a:ln w="9525">
            <a:noFill/>
            <a:miter lim="800000"/>
            <a:headEnd/>
            <a:tailEnd/>
          </a:ln>
        </p:spPr>
        <p:txBody>
          <a:bodyPr wrap="none" anchor="ctr"/>
          <a:lstStyle/>
          <a:p>
            <a:pPr>
              <a:defRPr/>
            </a:pPr>
            <a:endParaRPr lang="en-US" dirty="0">
              <a:solidFill>
                <a:schemeClr val="tx1"/>
              </a:solidFill>
              <a:latin typeface="Arial" charset="0"/>
            </a:endParaRPr>
          </a:p>
        </p:txBody>
      </p:sp>
      <p:grpSp>
        <p:nvGrpSpPr>
          <p:cNvPr id="8" name="Group 97"/>
          <p:cNvGrpSpPr>
            <a:grpSpLocks/>
          </p:cNvGrpSpPr>
          <p:nvPr/>
        </p:nvGrpSpPr>
        <p:grpSpPr bwMode="auto">
          <a:xfrm>
            <a:off x="2324100" y="-6350"/>
            <a:ext cx="6821488" cy="365760"/>
            <a:chOff x="3784600" y="0"/>
            <a:chExt cx="5359400" cy="281857"/>
          </a:xfrm>
        </p:grpSpPr>
        <p:sp>
          <p:nvSpPr>
            <p:cNvPr id="9" name="Rectangle 496"/>
            <p:cNvSpPr>
              <a:spLocks noChangeArrowheads="1"/>
            </p:cNvSpPr>
            <p:nvPr/>
          </p:nvSpPr>
          <p:spPr bwMode="invGray">
            <a:xfrm>
              <a:off x="4100153" y="0"/>
              <a:ext cx="305574" cy="274374"/>
            </a:xfrm>
            <a:prstGeom prst="rect">
              <a:avLst/>
            </a:prstGeom>
            <a:solidFill>
              <a:srgbClr val="D10811">
                <a:alpha val="70195"/>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0"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1" name="Rectangle 498"/>
            <p:cNvSpPr>
              <a:spLocks noChangeArrowheads="1"/>
            </p:cNvSpPr>
            <p:nvPr/>
          </p:nvSpPr>
          <p:spPr bwMode="invGray">
            <a:xfrm>
              <a:off x="8519131" y="0"/>
              <a:ext cx="624869" cy="278115"/>
            </a:xfrm>
            <a:prstGeom prst="rect">
              <a:avLst/>
            </a:prstGeom>
            <a:solidFill>
              <a:srgbClr val="D10811">
                <a:alpha val="45882"/>
              </a:srgbClr>
            </a:solidFill>
            <a:ln w="9525" algn="ctr">
              <a:noFill/>
              <a:miter lim="800000"/>
              <a:headEnd/>
              <a:tailEnd/>
            </a:ln>
          </p:spPr>
          <p:txBody>
            <a:bodyPr wrap="none" anchor="ctr"/>
            <a:lstStyle/>
            <a:p>
              <a:pPr>
                <a:defRPr/>
              </a:pPr>
              <a:endParaRPr lang="en-US" dirty="0">
                <a:solidFill>
                  <a:schemeClr val="tx1"/>
                </a:solidFill>
                <a:latin typeface="Arial" charset="0"/>
              </a:endParaRPr>
            </a:p>
          </p:txBody>
        </p:sp>
        <p:sp>
          <p:nvSpPr>
            <p:cNvPr id="12" name="Rectangle 499"/>
            <p:cNvSpPr>
              <a:spLocks noChangeArrowheads="1"/>
            </p:cNvSpPr>
            <p:nvPr/>
          </p:nvSpPr>
          <p:spPr bwMode="invGray">
            <a:xfrm>
              <a:off x="7875554" y="0"/>
              <a:ext cx="304327" cy="274374"/>
            </a:xfrm>
            <a:prstGeom prst="rect">
              <a:avLst/>
            </a:prstGeom>
            <a:solidFill>
              <a:srgbClr val="D10811">
                <a:alpha val="79999"/>
              </a:srgbClr>
            </a:solidFill>
            <a:ln w="9525" algn="ctr">
              <a:noFill/>
              <a:miter lim="800000"/>
              <a:headEnd/>
              <a:tailEnd/>
            </a:ln>
          </p:spPr>
          <p:txBody>
            <a:bodyPr wrap="none" anchor="ctr"/>
            <a:lstStyle/>
            <a:p>
              <a:pPr>
                <a:defRPr/>
              </a:pPr>
              <a:endParaRPr lang="en-US" dirty="0">
                <a:solidFill>
                  <a:schemeClr val="tx1"/>
                </a:solidFill>
                <a:latin typeface="Arial" charset="0"/>
              </a:endParaRPr>
            </a:p>
          </p:txBody>
        </p:sp>
        <p:sp>
          <p:nvSpPr>
            <p:cNvPr id="13" name="Rectangle 500"/>
            <p:cNvSpPr>
              <a:spLocks noChangeArrowheads="1"/>
            </p:cNvSpPr>
            <p:nvPr/>
          </p:nvSpPr>
          <p:spPr bwMode="invGray">
            <a:xfrm>
              <a:off x="5677914" y="0"/>
              <a:ext cx="305575" cy="274374"/>
            </a:xfrm>
            <a:prstGeom prst="rect">
              <a:avLst/>
            </a:prstGeom>
            <a:solidFill>
              <a:srgbClr val="D10811">
                <a:alpha val="79999"/>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4" name="Rectangle 501"/>
            <p:cNvSpPr>
              <a:spLocks noChangeArrowheads="1"/>
            </p:cNvSpPr>
            <p:nvPr/>
          </p:nvSpPr>
          <p:spPr bwMode="invGray">
            <a:xfrm>
              <a:off x="5362362" y="0"/>
              <a:ext cx="305574" cy="274374"/>
            </a:xfrm>
            <a:prstGeom prst="rect">
              <a:avLst/>
            </a:prstGeom>
            <a:solidFill>
              <a:srgbClr val="D10811">
                <a:alpha val="70195"/>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5" name="Rectangle 602"/>
            <p:cNvSpPr>
              <a:spLocks noChangeArrowheads="1"/>
            </p:cNvSpPr>
            <p:nvPr/>
          </p:nvSpPr>
          <p:spPr bwMode="invGray">
            <a:xfrm>
              <a:off x="6962573" y="1"/>
              <a:ext cx="922959" cy="281856"/>
            </a:xfrm>
            <a:prstGeom prst="rect">
              <a:avLst/>
            </a:prstGeom>
            <a:solidFill>
              <a:srgbClr val="D10811"/>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6" name="Rectangle 609"/>
            <p:cNvSpPr>
              <a:spLocks noChangeArrowheads="1"/>
            </p:cNvSpPr>
            <p:nvPr/>
          </p:nvSpPr>
          <p:spPr bwMode="invGray">
            <a:xfrm>
              <a:off x="6166833" y="0"/>
              <a:ext cx="305575" cy="274374"/>
            </a:xfrm>
            <a:prstGeom prst="rect">
              <a:avLst/>
            </a:prstGeom>
            <a:solidFill>
              <a:srgbClr val="D10811">
                <a:alpha val="38039"/>
              </a:srgbClr>
            </a:solidFill>
            <a:ln w="9525">
              <a:noFill/>
              <a:miter lim="800000"/>
              <a:headEnd/>
              <a:tailEnd/>
            </a:ln>
          </p:spPr>
          <p:txBody>
            <a:bodyPr wrap="none" anchor="ctr"/>
            <a:lstStyle/>
            <a:p>
              <a:pPr>
                <a:defRPr/>
              </a:pPr>
              <a:endParaRPr lang="en-US" dirty="0">
                <a:solidFill>
                  <a:schemeClr val="tx1"/>
                </a:solidFill>
                <a:latin typeface="Arial" charset="0"/>
              </a:endParaRPr>
            </a:p>
          </p:txBody>
        </p:sp>
      </p:grpSp>
      <p:grpSp>
        <p:nvGrpSpPr>
          <p:cNvPr id="17" name="Group 97"/>
          <p:cNvGrpSpPr>
            <a:grpSpLocks/>
          </p:cNvGrpSpPr>
          <p:nvPr/>
        </p:nvGrpSpPr>
        <p:grpSpPr bwMode="auto">
          <a:xfrm>
            <a:off x="2322513" y="-6350"/>
            <a:ext cx="6821487" cy="352425"/>
            <a:chOff x="3784600" y="0"/>
            <a:chExt cx="5359400" cy="276868"/>
          </a:xfrm>
        </p:grpSpPr>
        <p:sp>
          <p:nvSpPr>
            <p:cNvPr id="18" name="Rectangle 496"/>
            <p:cNvSpPr>
              <a:spLocks noChangeArrowheads="1"/>
            </p:cNvSpPr>
            <p:nvPr/>
          </p:nvSpPr>
          <p:spPr bwMode="invGray">
            <a:xfrm>
              <a:off x="4100152" y="0"/>
              <a:ext cx="305575" cy="274374"/>
            </a:xfrm>
            <a:prstGeom prst="rect">
              <a:avLst/>
            </a:prstGeom>
            <a:solidFill>
              <a:srgbClr val="D10811">
                <a:alpha val="70195"/>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9"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20" name="Rectangle 498"/>
            <p:cNvSpPr>
              <a:spLocks noChangeArrowheads="1"/>
            </p:cNvSpPr>
            <p:nvPr/>
          </p:nvSpPr>
          <p:spPr bwMode="invGray">
            <a:xfrm>
              <a:off x="8519132" y="0"/>
              <a:ext cx="624868" cy="276868"/>
            </a:xfrm>
            <a:prstGeom prst="rect">
              <a:avLst/>
            </a:prstGeom>
            <a:solidFill>
              <a:srgbClr val="D10811">
                <a:alpha val="45882"/>
              </a:srgbClr>
            </a:solidFill>
            <a:ln w="9525" algn="ctr">
              <a:noFill/>
              <a:miter lim="800000"/>
              <a:headEnd/>
              <a:tailEnd/>
            </a:ln>
          </p:spPr>
          <p:txBody>
            <a:bodyPr wrap="none" anchor="ctr"/>
            <a:lstStyle/>
            <a:p>
              <a:pPr>
                <a:defRPr/>
              </a:pPr>
              <a:endParaRPr lang="en-US" dirty="0">
                <a:solidFill>
                  <a:schemeClr val="tx1"/>
                </a:solidFill>
                <a:latin typeface="Arial" charset="0"/>
              </a:endParaRPr>
            </a:p>
          </p:txBody>
        </p:sp>
        <p:sp>
          <p:nvSpPr>
            <p:cNvPr id="21" name="Rectangle 499"/>
            <p:cNvSpPr>
              <a:spLocks noChangeArrowheads="1"/>
            </p:cNvSpPr>
            <p:nvPr/>
          </p:nvSpPr>
          <p:spPr bwMode="invGray">
            <a:xfrm>
              <a:off x="7875555" y="0"/>
              <a:ext cx="304327" cy="274374"/>
            </a:xfrm>
            <a:prstGeom prst="rect">
              <a:avLst/>
            </a:prstGeom>
            <a:solidFill>
              <a:srgbClr val="D10811">
                <a:alpha val="79999"/>
              </a:srgbClr>
            </a:solidFill>
            <a:ln w="9525" algn="ctr">
              <a:noFill/>
              <a:miter lim="800000"/>
              <a:headEnd/>
              <a:tailEnd/>
            </a:ln>
          </p:spPr>
          <p:txBody>
            <a:bodyPr wrap="none" anchor="ctr"/>
            <a:lstStyle/>
            <a:p>
              <a:pPr>
                <a:defRPr/>
              </a:pPr>
              <a:endParaRPr lang="en-US" dirty="0">
                <a:solidFill>
                  <a:schemeClr val="tx1"/>
                </a:solidFill>
                <a:latin typeface="Arial" charset="0"/>
              </a:endParaRPr>
            </a:p>
          </p:txBody>
        </p:sp>
        <p:sp>
          <p:nvSpPr>
            <p:cNvPr id="22" name="Rectangle 500"/>
            <p:cNvSpPr>
              <a:spLocks noChangeArrowheads="1"/>
            </p:cNvSpPr>
            <p:nvPr/>
          </p:nvSpPr>
          <p:spPr bwMode="invGray">
            <a:xfrm>
              <a:off x="5677914" y="0"/>
              <a:ext cx="305574" cy="274374"/>
            </a:xfrm>
            <a:prstGeom prst="rect">
              <a:avLst/>
            </a:prstGeom>
            <a:solidFill>
              <a:srgbClr val="D10811">
                <a:alpha val="79999"/>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23" name="Rectangle 501"/>
            <p:cNvSpPr>
              <a:spLocks noChangeArrowheads="1"/>
            </p:cNvSpPr>
            <p:nvPr/>
          </p:nvSpPr>
          <p:spPr bwMode="invGray">
            <a:xfrm>
              <a:off x="5362361" y="0"/>
              <a:ext cx="305575" cy="274374"/>
            </a:xfrm>
            <a:prstGeom prst="rect">
              <a:avLst/>
            </a:prstGeom>
            <a:solidFill>
              <a:srgbClr val="D10811">
                <a:alpha val="70195"/>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24" name="Rectangle 609"/>
            <p:cNvSpPr>
              <a:spLocks noChangeArrowheads="1"/>
            </p:cNvSpPr>
            <p:nvPr/>
          </p:nvSpPr>
          <p:spPr bwMode="invGray">
            <a:xfrm>
              <a:off x="6166833" y="0"/>
              <a:ext cx="305574" cy="274374"/>
            </a:xfrm>
            <a:prstGeom prst="rect">
              <a:avLst/>
            </a:prstGeom>
            <a:solidFill>
              <a:srgbClr val="D10811">
                <a:alpha val="38039"/>
              </a:srgbClr>
            </a:solidFill>
            <a:ln w="9525">
              <a:noFill/>
              <a:miter lim="800000"/>
              <a:headEnd/>
              <a:tailEnd/>
            </a:ln>
          </p:spPr>
          <p:txBody>
            <a:bodyPr wrap="none" anchor="ctr"/>
            <a:lstStyle/>
            <a:p>
              <a:pPr>
                <a:defRPr/>
              </a:pPr>
              <a:endParaRPr lang="en-US" dirty="0">
                <a:solidFill>
                  <a:schemeClr val="tx1"/>
                </a:solidFill>
                <a:latin typeface="Arial" charset="0"/>
              </a:endParaRPr>
            </a:p>
          </p:txBody>
        </p:sp>
      </p:grpSp>
      <p:cxnSp>
        <p:nvCxnSpPr>
          <p:cNvPr id="31" name="Straight Connector 30"/>
          <p:cNvCxnSpPr/>
          <p:nvPr/>
        </p:nvCxnSpPr>
        <p:spPr bwMode="ltGray">
          <a:xfrm>
            <a:off x="0" y="3171825"/>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682496" y="3429000"/>
            <a:ext cx="6089904" cy="1365504"/>
          </a:xfrm>
        </p:spPr>
        <p:txBody>
          <a:bodyPr>
            <a:noAutofit/>
          </a:bodyPr>
          <a:lstStyle/>
          <a:p>
            <a:r>
              <a:rPr lang="en-US" smtClean="0"/>
              <a:t>Click to edit Master title style</a:t>
            </a:r>
            <a:endParaRPr lang="en-US"/>
          </a:p>
        </p:txBody>
      </p:sp>
      <p:sp>
        <p:nvSpPr>
          <p:cNvPr id="3" name="Subtitle 2"/>
          <p:cNvSpPr>
            <a:spLocks noGrp="1"/>
          </p:cNvSpPr>
          <p:nvPr>
            <p:ph type="subTitle" idx="1"/>
          </p:nvPr>
        </p:nvSpPr>
        <p:spPr>
          <a:xfrm>
            <a:off x="1676400" y="4876800"/>
            <a:ext cx="6089904" cy="990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32" name="Straight Connector 31"/>
          <p:cNvCxnSpPr/>
          <p:nvPr/>
        </p:nvCxnSpPr>
        <p:spPr bwMode="ltGray">
          <a:xfrm>
            <a:off x="0" y="6100763"/>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23A94-501F-430F-9F24-22DB171F1A84}" type="datetime1">
              <a:rPr lang="en-US" smtClean="0"/>
              <a:pPr/>
              <a:t>6/30/2013</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4267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6172200"/>
            <a:ext cx="8229600" cy="228600"/>
          </a:xfrm>
        </p:spPr>
        <p:txBody>
          <a:bodyPr>
            <a:noAutofit/>
          </a:bodyPr>
          <a:lstStyle>
            <a:lvl1pPr marL="0" indent="0">
              <a:buNone/>
              <a:defRPr sz="11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B8EF3-7915-4029-8188-B964D2222328}" type="datetime1">
              <a:rPr lang="en-US" smtClean="0"/>
              <a:pPr/>
              <a:t>6/30/2013</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5186597" y="1600200"/>
            <a:ext cx="3342806" cy="3789206"/>
          </a:xfrm>
          <a:ln w="152400">
            <a:solidFill>
              <a:schemeClr val="bg2"/>
            </a:solidFill>
            <a:miter lim="800000"/>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1447800"/>
            <a:ext cx="4267200" cy="4724400"/>
          </a:xfrm>
        </p:spPr>
        <p:txBody>
          <a:bodyPr anchor="t">
            <a:noAutofit/>
          </a:bodyPr>
          <a:lstStyle>
            <a:lvl1pPr marL="0" indent="0" algn="l">
              <a:spcBef>
                <a:spcPts val="0"/>
              </a:spcBef>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E16FC-041D-4C73-A0CA-50E3B59E0A5D}" type="datetime1">
              <a:rPr lang="en-US" smtClean="0"/>
              <a:pPr/>
              <a:t>6/30/2013</a:t>
            </a:fld>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1447800"/>
            <a:ext cx="4343400" cy="4724400"/>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3443AC4-C33A-411A-AFB6-6A67FA1ED1AC}" type="datetime1">
              <a:rPr lang="en-US" smtClean="0"/>
              <a:pPr/>
              <a:t>6/30/2013</a:t>
            </a:fld>
            <a:endParaRPr lang="en-US" dirty="0"/>
          </a:p>
        </p:txBody>
      </p:sp>
      <p:sp>
        <p:nvSpPr>
          <p:cNvPr id="9" name="Picture Placeholder 8"/>
          <p:cNvSpPr>
            <a:spLocks noGrp="1"/>
          </p:cNvSpPr>
          <p:nvPr>
            <p:ph type="pic" sz="quarter" idx="13"/>
          </p:nvPr>
        </p:nvSpPr>
        <p:spPr bwMode="gray">
          <a:xfrm>
            <a:off x="5184648" y="1600200"/>
            <a:ext cx="3346704" cy="3785616"/>
          </a:xfrm>
          <a:ln w="152400">
            <a:solidFill>
              <a:schemeClr val="bg2"/>
            </a:solidFill>
            <a:miter lim="800000"/>
          </a:ln>
        </p:spPr>
        <p:txBody>
          <a:bodyPr tIns="182880">
            <a:normAutofit/>
          </a:bodyPr>
          <a:lstStyle>
            <a:lvl1pPr algn="ctr">
              <a:buNone/>
              <a:defRPr sz="2000"/>
            </a:lvl1pPr>
          </a:lstStyle>
          <a:p>
            <a:r>
              <a:rPr lang="en-US" dirty="0" smtClean="0"/>
              <a:t>Click icon to add picture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886200"/>
            <a:ext cx="3886200" cy="2286000"/>
          </a:xfrm>
        </p:spPr>
        <p:txBody>
          <a:bodyPr>
            <a:noAutofit/>
          </a:bodyPr>
          <a:lstStyle>
            <a:lvl1pPr marL="231775" indent="-231775">
              <a:defRPr sz="1800"/>
            </a:lvl1pPr>
            <a:lvl2pPr marL="508000" indent="-217488">
              <a:defRPr sz="1600"/>
            </a:lvl2pPr>
            <a:lvl3pPr marL="798513" indent="-17462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961EFF9-E965-4782-A371-B4051B6C04E4}" type="datetime1">
              <a:rPr lang="en-US" smtClean="0"/>
              <a:pPr/>
              <a:t>6/30/2013</a:t>
            </a:fld>
            <a:endParaRPr lang="en-US" dirty="0"/>
          </a:p>
        </p:txBody>
      </p:sp>
      <p:sp>
        <p:nvSpPr>
          <p:cNvPr id="9" name="Picture Placeholder 8"/>
          <p:cNvSpPr>
            <a:spLocks noGrp="1"/>
          </p:cNvSpPr>
          <p:nvPr>
            <p:ph type="pic" sz="quarter" idx="13"/>
          </p:nvPr>
        </p:nvSpPr>
        <p:spPr bwMode="gray">
          <a:xfrm>
            <a:off x="4876800" y="1600200"/>
            <a:ext cx="3657600" cy="2057400"/>
          </a:xfrm>
          <a:ln w="152400">
            <a:solidFill>
              <a:schemeClr val="bg2"/>
            </a:solidFill>
            <a:miter lim="800000"/>
          </a:ln>
        </p:spPr>
        <p:txBody>
          <a:bodyPr tIns="182880">
            <a:normAutofit/>
          </a:bodyPr>
          <a:lstStyle>
            <a:lvl1pPr algn="ctr">
              <a:buNone/>
              <a:defRPr sz="2000"/>
            </a:lvl1pPr>
          </a:lstStyle>
          <a:p>
            <a:r>
              <a:rPr lang="en-US" dirty="0" smtClean="0"/>
              <a:t>Click icon to add picture</a:t>
            </a:r>
            <a:endParaRPr lang="en-US" dirty="0"/>
          </a:p>
        </p:txBody>
      </p:sp>
      <p:sp>
        <p:nvSpPr>
          <p:cNvPr id="10" name="Text Placeholder 10"/>
          <p:cNvSpPr>
            <a:spLocks noGrp="1"/>
          </p:cNvSpPr>
          <p:nvPr>
            <p:ph type="body" sz="quarter" idx="15"/>
          </p:nvPr>
        </p:nvSpPr>
        <p:spPr>
          <a:xfrm>
            <a:off x="4724400" y="3886200"/>
            <a:ext cx="3962400" cy="22860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8"/>
          <p:cNvSpPr>
            <a:spLocks noGrp="1"/>
          </p:cNvSpPr>
          <p:nvPr>
            <p:ph type="pic" sz="quarter" idx="16"/>
          </p:nvPr>
        </p:nvSpPr>
        <p:spPr bwMode="gray">
          <a:xfrm>
            <a:off x="601835" y="1600200"/>
            <a:ext cx="3657600" cy="2057400"/>
          </a:xfrm>
          <a:ln w="152400">
            <a:solidFill>
              <a:schemeClr val="bg2"/>
            </a:solidFill>
            <a:miter lim="800000"/>
          </a:ln>
        </p:spPr>
        <p:txBody>
          <a:bodyPr tIns="182880">
            <a:normAutofit/>
          </a:bodyPr>
          <a:lstStyle>
            <a:lvl1pPr algn="ctr">
              <a:buNone/>
              <a:defRPr sz="2000"/>
            </a:lvl1pPr>
          </a:lstStyle>
          <a:p>
            <a:r>
              <a:rPr lang="en-US" dirty="0" smtClean="0"/>
              <a:t>Click icon to add picture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ree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BC11A07-B22F-4A12-B6AE-5480EFA744A1}" type="datetime1">
              <a:rPr lang="en-US" smtClean="0"/>
              <a:pPr/>
              <a:t>6/30/2013</a:t>
            </a:fld>
            <a:endParaRPr lang="en-US" dirty="0"/>
          </a:p>
        </p:txBody>
      </p:sp>
      <p:sp>
        <p:nvSpPr>
          <p:cNvPr id="10" name="Text Placeholder 10"/>
          <p:cNvSpPr>
            <a:spLocks noGrp="1"/>
          </p:cNvSpPr>
          <p:nvPr>
            <p:ph type="body" sz="quarter" idx="15"/>
          </p:nvPr>
        </p:nvSpPr>
        <p:spPr>
          <a:xfrm>
            <a:off x="3338286"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2"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dirty="0" smtClean="0"/>
              <a:t>Click icon to add picture</a:t>
            </a:r>
            <a:endParaRPr lang="en-US" dirty="0"/>
          </a:p>
        </p:txBody>
      </p:sp>
      <p:sp>
        <p:nvSpPr>
          <p:cNvPr id="13"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
        <p:nvSpPr>
          <p:cNvPr id="9"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
        <p:nvSpPr>
          <p:cNvPr id="14" name="Text Placeholder 10"/>
          <p:cNvSpPr>
            <a:spLocks noGrp="1"/>
          </p:cNvSpPr>
          <p:nvPr>
            <p:ph type="body" sz="quarter" idx="18"/>
          </p:nvPr>
        </p:nvSpPr>
        <p:spPr>
          <a:xfrm>
            <a:off x="6204858"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537028"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9AB2A23-AE32-4526-B049-6593DD3B16B2}" type="datetime1">
              <a:rPr lang="en-US" smtClean="0"/>
              <a:pPr/>
              <a:t>6/30/2013</a:t>
            </a:fld>
            <a:endParaRPr lang="en-US" dirty="0"/>
          </a:p>
        </p:txBody>
      </p:sp>
      <p:sp>
        <p:nvSpPr>
          <p:cNvPr id="15" name="Text Placeholder 10"/>
          <p:cNvSpPr>
            <a:spLocks noGrp="1"/>
          </p:cNvSpPr>
          <p:nvPr>
            <p:ph type="body" sz="quarter" idx="19"/>
          </p:nvPr>
        </p:nvSpPr>
        <p:spPr>
          <a:xfrm>
            <a:off x="3418114"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6" name="Text Placeholder 10"/>
          <p:cNvSpPr>
            <a:spLocks noGrp="1"/>
          </p:cNvSpPr>
          <p:nvPr>
            <p:ph type="body" sz="quarter" idx="20"/>
          </p:nvPr>
        </p:nvSpPr>
        <p:spPr>
          <a:xfrm>
            <a:off x="6284686"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4"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dirty="0" smtClean="0"/>
              <a:t>Click icon to add picture</a:t>
            </a:r>
            <a:endParaRPr lang="en-US" dirty="0"/>
          </a:p>
        </p:txBody>
      </p:sp>
      <p:sp>
        <p:nvSpPr>
          <p:cNvPr id="17"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
        <p:nvSpPr>
          <p:cNvPr id="18"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Pictures with One Textbox">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822960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CD360E5-E30C-4DA4-BD60-7B6AC863CF62}" type="datetime1">
              <a:rPr lang="en-US" smtClean="0"/>
              <a:pPr/>
              <a:t>6/30/2013</a:t>
            </a:fld>
            <a:endParaRPr lang="en-US" dirty="0"/>
          </a:p>
        </p:txBody>
      </p:sp>
      <p:sp>
        <p:nvSpPr>
          <p:cNvPr id="10"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dirty="0" smtClean="0"/>
              <a:t>Click icon to add picture</a:t>
            </a:r>
            <a:endParaRPr lang="en-US" dirty="0"/>
          </a:p>
        </p:txBody>
      </p:sp>
      <p:sp>
        <p:nvSpPr>
          <p:cNvPr id="14"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
        <p:nvSpPr>
          <p:cNvPr id="15"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rizontal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1573968" y="1740674"/>
            <a:ext cx="5996066" cy="3837480"/>
          </a:xfrm>
          <a:ln w="152400">
            <a:solidFill>
              <a:schemeClr val="bg2"/>
            </a:solidFill>
            <a:miter lim="800000"/>
          </a:ln>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3A7E0CD2-63A1-4D15-92C2-5F1852DDD605}" type="datetime1">
              <a:rPr lang="en-US" smtClean="0"/>
              <a:pPr/>
              <a:t>6/30/2013</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vaya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4" name="Picture 13" descr="PowerOfWe_reverse2.png"/>
          <p:cNvPicPr>
            <a:picLocks noChangeAspect="1"/>
          </p:cNvPicPr>
          <p:nvPr userDrawn="1"/>
        </p:nvPicPr>
        <p:blipFill>
          <a:blip r:embed="rId3" cstate="print"/>
          <a:stretch>
            <a:fillRect/>
          </a:stretch>
        </p:blipFill>
        <p:spPr bwMode="black">
          <a:xfrm>
            <a:off x="2595608" y="2645764"/>
            <a:ext cx="3952784" cy="1566472"/>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84BA3-2030-4FC5-8B8A-D60DBF198AFE}" type="datetime1">
              <a:rPr lang="en-US" smtClean="0"/>
              <a:pPr/>
              <a:t>6/30/2013</a:t>
            </a:fld>
            <a:endParaRPr lang="en-US" dirty="0"/>
          </a:p>
        </p:txBody>
      </p:sp>
      <p:sp>
        <p:nvSpPr>
          <p:cNvPr id="7" name="TextBox 6"/>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420526-6F7B-4820-AE52-CBAF9D1B053E}" type="datetime1">
              <a:rPr lang="en-US" smtClean="0"/>
              <a:pPr/>
              <a:t>6/30/2013</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6065"/>
            <a:ext cx="2057400" cy="5716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6065"/>
            <a:ext cx="6019800" cy="5716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93251-DD1A-43E1-955B-E09BA603CA18}" type="datetime1">
              <a:rPr lang="en-US" smtClean="0"/>
              <a:pPr/>
              <a:t>6/30/2013</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050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979D8-FDCF-4695-B150-B4B6F53576B9}" type="datetime1">
              <a:rPr lang="en-US" smtClean="0"/>
              <a:pPr/>
              <a:t>6/30/2013</a:t>
            </a:fld>
            <a:endParaRPr lang="en-US" dirty="0"/>
          </a:p>
        </p:txBody>
      </p:sp>
      <p:sp>
        <p:nvSpPr>
          <p:cNvPr id="8" name="Text Placeholder 7"/>
          <p:cNvSpPr>
            <a:spLocks noGrp="1"/>
          </p:cNvSpPr>
          <p:nvPr>
            <p:ph type="body" sz="quarter" idx="13"/>
          </p:nvPr>
        </p:nvSpPr>
        <p:spPr>
          <a:xfrm>
            <a:off x="457200" y="1295400"/>
            <a:ext cx="8229600" cy="457200"/>
          </a:xfrm>
        </p:spPr>
        <p:txBody>
          <a:bodyPr>
            <a:noAutofit/>
          </a:bodyPr>
          <a:lstStyle>
            <a:lvl1pPr marL="0" indent="0">
              <a:spcBef>
                <a:spcPts val="0"/>
              </a:spcBef>
              <a:buNone/>
              <a:defRPr sz="2200">
                <a:solidFill>
                  <a:schemeClr val="accent1"/>
                </a:solidFill>
              </a:defRPr>
            </a:lvl1pPr>
            <a:lvl2pPr marL="0" indent="0">
              <a:spcBef>
                <a:spcPts val="0"/>
              </a:spcBef>
              <a:buNone/>
              <a:defRPr sz="2200"/>
            </a:lvl2pPr>
            <a:lvl3pPr>
              <a:spcBef>
                <a:spcPts val="0"/>
              </a:spcBef>
              <a:buNone/>
              <a:defRPr sz="2200"/>
            </a:lvl3pPr>
            <a:lvl4pPr>
              <a:spcBef>
                <a:spcPts val="0"/>
              </a:spcBef>
              <a:buNone/>
              <a:defRPr sz="2200"/>
            </a:lvl4pPr>
            <a:lvl5pPr>
              <a:spcBef>
                <a:spcPts val="0"/>
              </a:spcBef>
              <a:buNone/>
              <a:defRPr sz="2200"/>
            </a:lvl5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96A722-CA97-4F30-B649-5B46967AD5BA}" type="datetime1">
              <a:rPr lang="en-US" smtClean="0"/>
              <a:pPr/>
              <a:t>6/30/2013</a:t>
            </a:fld>
            <a:endParaRPr lang="en-US" dirty="0"/>
          </a:p>
        </p:txBody>
      </p:sp>
      <p:sp>
        <p:nvSpPr>
          <p:cNvPr id="8" name="Rectangle 42"/>
          <p:cNvSpPr>
            <a:spLocks noChangeArrowheads="1"/>
          </p:cNvSpPr>
          <p:nvPr/>
        </p:nvSpPr>
        <p:spPr bwMode="invGray">
          <a:xfrm>
            <a:off x="0" y="1581151"/>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endParaRPr lang="en-US" dirty="0">
              <a:solidFill>
                <a:schemeClr val="tx1"/>
              </a:solidFill>
            </a:endParaRPr>
          </a:p>
        </p:txBody>
      </p:sp>
      <p:sp>
        <p:nvSpPr>
          <p:cNvPr id="9" name="Rectangle 7"/>
          <p:cNvSpPr>
            <a:spLocks noChangeArrowheads="1"/>
          </p:cNvSpPr>
          <p:nvPr/>
        </p:nvSpPr>
        <p:spPr bwMode="invGray">
          <a:xfrm>
            <a:off x="3159125" y="1581151"/>
            <a:ext cx="304800" cy="246063"/>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10" name="Rectangle 8"/>
          <p:cNvSpPr>
            <a:spLocks noChangeArrowheads="1"/>
          </p:cNvSpPr>
          <p:nvPr/>
        </p:nvSpPr>
        <p:spPr bwMode="invGray">
          <a:xfrm>
            <a:off x="2843213" y="1581151"/>
            <a:ext cx="304800" cy="246063"/>
          </a:xfrm>
          <a:prstGeom prst="rect">
            <a:avLst/>
          </a:prstGeom>
          <a:solidFill>
            <a:srgbClr val="D10811">
              <a:alpha val="59999"/>
            </a:srgbClr>
          </a:solidFill>
          <a:ln w="9525">
            <a:noFill/>
            <a:miter lim="800000"/>
            <a:headEnd/>
            <a:tailEnd/>
          </a:ln>
        </p:spPr>
        <p:txBody>
          <a:bodyPr wrap="none" anchor="ctr"/>
          <a:lstStyle/>
          <a:p>
            <a:endParaRPr lang="en-US" dirty="0">
              <a:solidFill>
                <a:schemeClr val="tx1"/>
              </a:solidFill>
            </a:endParaRPr>
          </a:p>
        </p:txBody>
      </p:sp>
      <p:sp>
        <p:nvSpPr>
          <p:cNvPr id="11" name="Rectangle 14"/>
          <p:cNvSpPr>
            <a:spLocks noChangeArrowheads="1"/>
          </p:cNvSpPr>
          <p:nvPr/>
        </p:nvSpPr>
        <p:spPr bwMode="invGray">
          <a:xfrm>
            <a:off x="8526463"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2" name="Rectangle 15"/>
          <p:cNvSpPr>
            <a:spLocks noChangeArrowheads="1"/>
          </p:cNvSpPr>
          <p:nvPr/>
        </p:nvSpPr>
        <p:spPr bwMode="invGray">
          <a:xfrm>
            <a:off x="821055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3" name="Rectangle 16"/>
          <p:cNvSpPr>
            <a:spLocks noChangeArrowheads="1"/>
          </p:cNvSpPr>
          <p:nvPr/>
        </p:nvSpPr>
        <p:spPr bwMode="invGray">
          <a:xfrm>
            <a:off x="789463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4" name="Rectangle 17"/>
          <p:cNvSpPr>
            <a:spLocks noChangeArrowheads="1"/>
          </p:cNvSpPr>
          <p:nvPr/>
        </p:nvSpPr>
        <p:spPr bwMode="invGray">
          <a:xfrm>
            <a:off x="7578725"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5" name="Rectangle 18"/>
          <p:cNvSpPr>
            <a:spLocks noChangeArrowheads="1"/>
          </p:cNvSpPr>
          <p:nvPr/>
        </p:nvSpPr>
        <p:spPr bwMode="invGray">
          <a:xfrm>
            <a:off x="7262813"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6" name="Rectangle 19"/>
          <p:cNvSpPr>
            <a:spLocks noChangeArrowheads="1"/>
          </p:cNvSpPr>
          <p:nvPr/>
        </p:nvSpPr>
        <p:spPr bwMode="invGray">
          <a:xfrm>
            <a:off x="694690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7" name="Rectangle 20"/>
          <p:cNvSpPr>
            <a:spLocks noChangeArrowheads="1"/>
          </p:cNvSpPr>
          <p:nvPr/>
        </p:nvSpPr>
        <p:spPr bwMode="invGray">
          <a:xfrm>
            <a:off x="663098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8" name="Rectangle 21"/>
          <p:cNvSpPr>
            <a:spLocks noChangeArrowheads="1"/>
          </p:cNvSpPr>
          <p:nvPr/>
        </p:nvSpPr>
        <p:spPr bwMode="invGray">
          <a:xfrm>
            <a:off x="6316663" y="1581151"/>
            <a:ext cx="304800" cy="250825"/>
          </a:xfrm>
          <a:prstGeom prst="rect">
            <a:avLst/>
          </a:prstGeom>
          <a:solidFill>
            <a:srgbClr val="D10811"/>
          </a:solidFill>
          <a:ln w="9525">
            <a:noFill/>
            <a:miter lim="800000"/>
            <a:headEnd/>
            <a:tailEnd/>
          </a:ln>
        </p:spPr>
        <p:txBody>
          <a:bodyPr wrap="none" anchor="ctr"/>
          <a:lstStyle/>
          <a:p>
            <a:endParaRPr lang="en-US" dirty="0">
              <a:solidFill>
                <a:schemeClr val="tx1"/>
              </a:solidFill>
            </a:endParaRPr>
          </a:p>
        </p:txBody>
      </p:sp>
      <p:sp>
        <p:nvSpPr>
          <p:cNvPr id="19" name="Rectangle 22"/>
          <p:cNvSpPr>
            <a:spLocks noChangeArrowheads="1"/>
          </p:cNvSpPr>
          <p:nvPr/>
        </p:nvSpPr>
        <p:spPr bwMode="invGray">
          <a:xfrm>
            <a:off x="600075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0" name="Rectangle 23"/>
          <p:cNvSpPr>
            <a:spLocks noChangeArrowheads="1"/>
          </p:cNvSpPr>
          <p:nvPr/>
        </p:nvSpPr>
        <p:spPr bwMode="invGray">
          <a:xfrm>
            <a:off x="568483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1" name="Rectangle 24"/>
          <p:cNvSpPr>
            <a:spLocks noChangeArrowheads="1"/>
          </p:cNvSpPr>
          <p:nvPr/>
        </p:nvSpPr>
        <p:spPr bwMode="invGray">
          <a:xfrm>
            <a:off x="5368925" y="1581151"/>
            <a:ext cx="304800" cy="250825"/>
          </a:xfrm>
          <a:prstGeom prst="rect">
            <a:avLst/>
          </a:prstGeom>
          <a:solidFill>
            <a:srgbClr val="D10811">
              <a:alpha val="38039"/>
            </a:srgbClr>
          </a:solidFill>
          <a:ln w="9525">
            <a:noFill/>
            <a:miter lim="800000"/>
            <a:headEnd/>
            <a:tailEnd/>
          </a:ln>
        </p:spPr>
        <p:txBody>
          <a:bodyPr wrap="none" anchor="ctr"/>
          <a:lstStyle/>
          <a:p>
            <a:endParaRPr lang="en-US" dirty="0">
              <a:solidFill>
                <a:schemeClr val="tx1"/>
              </a:solidFill>
            </a:endParaRPr>
          </a:p>
        </p:txBody>
      </p:sp>
      <p:sp>
        <p:nvSpPr>
          <p:cNvPr id="22" name="Rectangle 26"/>
          <p:cNvSpPr>
            <a:spLocks noChangeArrowheads="1"/>
          </p:cNvSpPr>
          <p:nvPr/>
        </p:nvSpPr>
        <p:spPr bwMode="invGray">
          <a:xfrm>
            <a:off x="473710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3" name="Rectangle 27"/>
          <p:cNvSpPr>
            <a:spLocks noChangeArrowheads="1"/>
          </p:cNvSpPr>
          <p:nvPr/>
        </p:nvSpPr>
        <p:spPr bwMode="invGray">
          <a:xfrm>
            <a:off x="4421188" y="1581151"/>
            <a:ext cx="304800" cy="250825"/>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24" name="Rectangle 301"/>
          <p:cNvSpPr>
            <a:spLocks noChangeArrowheads="1"/>
          </p:cNvSpPr>
          <p:nvPr/>
        </p:nvSpPr>
        <p:spPr bwMode="invGray">
          <a:xfrm>
            <a:off x="3473450" y="4767264"/>
            <a:ext cx="304800" cy="274638"/>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25" name="Rectangle 302"/>
          <p:cNvSpPr>
            <a:spLocks noChangeArrowheads="1"/>
          </p:cNvSpPr>
          <p:nvPr/>
        </p:nvSpPr>
        <p:spPr bwMode="invGray">
          <a:xfrm>
            <a:off x="3157538" y="4767264"/>
            <a:ext cx="304800" cy="274638"/>
          </a:xfrm>
          <a:prstGeom prst="rect">
            <a:avLst/>
          </a:prstGeom>
          <a:solidFill>
            <a:srgbClr val="D10811">
              <a:alpha val="38039"/>
            </a:srgbClr>
          </a:solidFill>
          <a:ln w="9525">
            <a:noFill/>
            <a:miter lim="800000"/>
            <a:headEnd/>
            <a:tailEnd/>
          </a:ln>
        </p:spPr>
        <p:txBody>
          <a:bodyPr wrap="none" anchor="ctr"/>
          <a:lstStyle/>
          <a:p>
            <a:endParaRPr lang="en-US" dirty="0">
              <a:solidFill>
                <a:schemeClr val="tx1"/>
              </a:solidFill>
            </a:endParaRPr>
          </a:p>
        </p:txBody>
      </p:sp>
      <p:sp>
        <p:nvSpPr>
          <p:cNvPr id="26" name="Rectangle 304"/>
          <p:cNvSpPr>
            <a:spLocks noChangeArrowheads="1"/>
          </p:cNvSpPr>
          <p:nvPr/>
        </p:nvSpPr>
        <p:spPr bwMode="invGray">
          <a:xfrm>
            <a:off x="2525713" y="4767264"/>
            <a:ext cx="304800" cy="274638"/>
          </a:xfrm>
          <a:prstGeom prst="rect">
            <a:avLst/>
          </a:prstGeom>
          <a:solidFill>
            <a:srgbClr val="D10811">
              <a:alpha val="59999"/>
            </a:srgbClr>
          </a:solidFill>
          <a:ln w="9525">
            <a:noFill/>
            <a:miter lim="800000"/>
            <a:headEnd/>
            <a:tailEnd/>
          </a:ln>
        </p:spPr>
        <p:txBody>
          <a:bodyPr wrap="none" anchor="ctr"/>
          <a:lstStyle/>
          <a:p>
            <a:endParaRPr lang="en-US" dirty="0">
              <a:solidFill>
                <a:schemeClr val="tx1"/>
              </a:solidFill>
            </a:endParaRPr>
          </a:p>
        </p:txBody>
      </p:sp>
      <p:sp>
        <p:nvSpPr>
          <p:cNvPr id="27" name="Rectangle 305"/>
          <p:cNvSpPr>
            <a:spLocks noChangeArrowheads="1"/>
          </p:cNvSpPr>
          <p:nvPr/>
        </p:nvSpPr>
        <p:spPr bwMode="invGray">
          <a:xfrm>
            <a:off x="2209800" y="4767264"/>
            <a:ext cx="304800" cy="274638"/>
          </a:xfrm>
          <a:prstGeom prst="rect">
            <a:avLst/>
          </a:prstGeom>
          <a:solidFill>
            <a:srgbClr val="D10811">
              <a:alpha val="36862"/>
            </a:srgbClr>
          </a:solidFill>
          <a:ln w="9525">
            <a:noFill/>
            <a:miter lim="800000"/>
            <a:headEnd/>
            <a:tailEnd/>
          </a:ln>
        </p:spPr>
        <p:txBody>
          <a:bodyPr wrap="none" anchor="ctr"/>
          <a:lstStyle/>
          <a:p>
            <a:endParaRPr lang="en-US" dirty="0">
              <a:solidFill>
                <a:schemeClr val="tx1"/>
              </a:solidFill>
            </a:endParaRPr>
          </a:p>
        </p:txBody>
      </p:sp>
      <p:sp>
        <p:nvSpPr>
          <p:cNvPr id="28" name="Rectangle 307"/>
          <p:cNvSpPr>
            <a:spLocks noChangeArrowheads="1"/>
          </p:cNvSpPr>
          <p:nvPr/>
        </p:nvSpPr>
        <p:spPr bwMode="invGray">
          <a:xfrm>
            <a:off x="1579563" y="4767264"/>
            <a:ext cx="304800" cy="274638"/>
          </a:xfrm>
          <a:prstGeom prst="rect">
            <a:avLst/>
          </a:prstGeom>
          <a:solidFill>
            <a:srgbClr val="D10811">
              <a:alpha val="36862"/>
            </a:srgbClr>
          </a:solidFill>
          <a:ln w="9525">
            <a:noFill/>
            <a:miter lim="800000"/>
            <a:headEnd/>
            <a:tailEnd/>
          </a:ln>
        </p:spPr>
        <p:txBody>
          <a:bodyPr wrap="none" anchor="ctr"/>
          <a:lstStyle/>
          <a:p>
            <a:endParaRPr lang="en-US" dirty="0">
              <a:solidFill>
                <a:schemeClr val="tx1"/>
              </a:solidFill>
            </a:endParaRPr>
          </a:p>
        </p:txBody>
      </p:sp>
      <p:sp>
        <p:nvSpPr>
          <p:cNvPr id="29" name="Rectangle 311"/>
          <p:cNvSpPr>
            <a:spLocks noChangeArrowheads="1"/>
          </p:cNvSpPr>
          <p:nvPr/>
        </p:nvSpPr>
        <p:spPr bwMode="invGray">
          <a:xfrm>
            <a:off x="8524875"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0" name="Rectangle 312"/>
          <p:cNvSpPr>
            <a:spLocks noChangeArrowheads="1"/>
          </p:cNvSpPr>
          <p:nvPr/>
        </p:nvSpPr>
        <p:spPr bwMode="invGray">
          <a:xfrm>
            <a:off x="8208963"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1" name="Rectangle 314"/>
          <p:cNvSpPr>
            <a:spLocks noChangeArrowheads="1"/>
          </p:cNvSpPr>
          <p:nvPr/>
        </p:nvSpPr>
        <p:spPr bwMode="invGray">
          <a:xfrm>
            <a:off x="7577138"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2" name="Rectangle 315"/>
          <p:cNvSpPr>
            <a:spLocks noChangeArrowheads="1"/>
          </p:cNvSpPr>
          <p:nvPr/>
        </p:nvSpPr>
        <p:spPr bwMode="invGray">
          <a:xfrm>
            <a:off x="7261225"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3" name="Rectangle 317"/>
          <p:cNvSpPr>
            <a:spLocks noChangeArrowheads="1"/>
          </p:cNvSpPr>
          <p:nvPr/>
        </p:nvSpPr>
        <p:spPr bwMode="invGray">
          <a:xfrm>
            <a:off x="6629400"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4" name="Rectangle 318"/>
          <p:cNvSpPr>
            <a:spLocks noChangeArrowheads="1"/>
          </p:cNvSpPr>
          <p:nvPr/>
        </p:nvSpPr>
        <p:spPr bwMode="invGray">
          <a:xfrm>
            <a:off x="6315075" y="4767264"/>
            <a:ext cx="304800" cy="274638"/>
          </a:xfrm>
          <a:prstGeom prst="rect">
            <a:avLst/>
          </a:prstGeom>
          <a:solidFill>
            <a:srgbClr val="D10811"/>
          </a:solidFill>
          <a:ln w="9525">
            <a:noFill/>
            <a:miter lim="800000"/>
            <a:headEnd/>
            <a:tailEnd/>
          </a:ln>
        </p:spPr>
        <p:txBody>
          <a:bodyPr wrap="none" anchor="ctr"/>
          <a:lstStyle/>
          <a:p>
            <a:endParaRPr lang="en-US" dirty="0">
              <a:solidFill>
                <a:schemeClr val="tx1"/>
              </a:solidFill>
            </a:endParaRPr>
          </a:p>
        </p:txBody>
      </p:sp>
      <p:sp>
        <p:nvSpPr>
          <p:cNvPr id="35" name="Rectangle 321"/>
          <p:cNvSpPr>
            <a:spLocks noChangeArrowheads="1"/>
          </p:cNvSpPr>
          <p:nvPr/>
        </p:nvSpPr>
        <p:spPr bwMode="invGray">
          <a:xfrm>
            <a:off x="5367338"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dirty="0">
              <a:solidFill>
                <a:schemeClr val="tx1"/>
              </a:solidFill>
            </a:endParaRPr>
          </a:p>
        </p:txBody>
      </p:sp>
      <p:sp>
        <p:nvSpPr>
          <p:cNvPr id="36" name="Rectangle 323"/>
          <p:cNvSpPr>
            <a:spLocks noChangeArrowheads="1"/>
          </p:cNvSpPr>
          <p:nvPr/>
        </p:nvSpPr>
        <p:spPr bwMode="invGray">
          <a:xfrm>
            <a:off x="4735513"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dirty="0">
              <a:solidFill>
                <a:schemeClr val="tx1"/>
              </a:solidFill>
            </a:endParaRPr>
          </a:p>
        </p:txBody>
      </p:sp>
      <p:sp>
        <p:nvSpPr>
          <p:cNvPr id="41" name="Rectangle 40"/>
          <p:cNvSpPr/>
          <p:nvPr/>
        </p:nvSpPr>
        <p:spPr bwMode="white">
          <a:xfrm>
            <a:off x="0" y="1847088"/>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818"/>
          <p:cNvGrpSpPr>
            <a:grpSpLocks/>
          </p:cNvGrpSpPr>
          <p:nvPr/>
        </p:nvGrpSpPr>
        <p:grpSpPr bwMode="black">
          <a:xfrm>
            <a:off x="7472363" y="701675"/>
            <a:ext cx="1111250" cy="314325"/>
            <a:chOff x="3063" y="4976"/>
            <a:chExt cx="2916" cy="828"/>
          </a:xfrm>
        </p:grpSpPr>
        <p:sp>
          <p:nvSpPr>
            <p:cNvPr id="43" name="Freeform 819"/>
            <p:cNvSpPr>
              <a:spLocks/>
            </p:cNvSpPr>
            <p:nvPr/>
          </p:nvSpPr>
          <p:spPr bwMode="black">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endParaRPr lang="en-US" dirty="0"/>
            </a:p>
          </p:txBody>
        </p:sp>
        <p:sp>
          <p:nvSpPr>
            <p:cNvPr id="44" name="Freeform 820"/>
            <p:cNvSpPr>
              <a:spLocks/>
            </p:cNvSpPr>
            <p:nvPr/>
          </p:nvSpPr>
          <p:spPr bwMode="black">
            <a:xfrm>
              <a:off x="3063" y="4982"/>
              <a:ext cx="672" cy="600"/>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endParaRPr lang="en-US" dirty="0"/>
            </a:p>
          </p:txBody>
        </p:sp>
        <p:sp>
          <p:nvSpPr>
            <p:cNvPr id="45" name="Freeform 821"/>
            <p:cNvSpPr>
              <a:spLocks/>
            </p:cNvSpPr>
            <p:nvPr/>
          </p:nvSpPr>
          <p:spPr bwMode="black">
            <a:xfrm>
              <a:off x="4179" y="4982"/>
              <a:ext cx="672" cy="600"/>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endParaRPr lang="en-US" dirty="0"/>
            </a:p>
          </p:txBody>
        </p:sp>
        <p:sp>
          <p:nvSpPr>
            <p:cNvPr id="46" name="Freeform 822"/>
            <p:cNvSpPr>
              <a:spLocks/>
            </p:cNvSpPr>
            <p:nvPr/>
          </p:nvSpPr>
          <p:spPr bwMode="black">
            <a:xfrm>
              <a:off x="3627" y="4976"/>
              <a:ext cx="666"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endParaRPr lang="en-US" dirty="0"/>
            </a:p>
          </p:txBody>
        </p:sp>
        <p:sp>
          <p:nvSpPr>
            <p:cNvPr id="47" name="Freeform 823"/>
            <p:cNvSpPr>
              <a:spLocks/>
            </p:cNvSpPr>
            <p:nvPr/>
          </p:nvSpPr>
          <p:spPr bwMode="black">
            <a:xfrm>
              <a:off x="4755" y="4976"/>
              <a:ext cx="666"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endParaRPr lang="en-US" dirty="0"/>
            </a:p>
          </p:txBody>
        </p:sp>
      </p:grpSp>
      <p:sp>
        <p:nvSpPr>
          <p:cNvPr id="2" name="Title 1"/>
          <p:cNvSpPr>
            <a:spLocks noGrp="1"/>
          </p:cNvSpPr>
          <p:nvPr>
            <p:ph type="title"/>
          </p:nvPr>
        </p:nvSpPr>
        <p:spPr>
          <a:xfrm>
            <a:off x="722312" y="2130552"/>
            <a:ext cx="6400800" cy="1097280"/>
          </a:xfrm>
        </p:spPr>
        <p:txBody>
          <a:bodyPr anchor="b"/>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2" y="3300984"/>
            <a:ext cx="6400800" cy="1130300"/>
          </a:xfrm>
        </p:spPr>
        <p:txBody>
          <a:bodyPr anchor="t">
            <a:noAutofit/>
          </a:bodyPr>
          <a:lstStyle>
            <a:lvl1pPr marL="0" indent="0" algn="r">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8" name="TextBox 47"/>
          <p:cNvSpPr txBox="1"/>
          <p:nvPr userDrawn="1"/>
        </p:nvSpPr>
        <p:spPr>
          <a:xfrm>
            <a:off x="457200" y="6537960"/>
            <a:ext cx="3724096" cy="203133"/>
          </a:xfrm>
          <a:prstGeom prst="rect">
            <a:avLst/>
          </a:prstGeom>
          <a:noFill/>
        </p:spPr>
        <p:txBody>
          <a:bodyPr wrap="none" rtlCol="0" anchor="ctr">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8F8F8F"/>
                </a:solidFill>
              </a:rPr>
              <a:t>Avaya - Proprietary.  Use pursuant to your signed agreement or Avaya policy.</a:t>
            </a:r>
          </a:p>
        </p:txBody>
      </p:sp>
      <p:sp>
        <p:nvSpPr>
          <p:cNvPr id="49" name="TextBox 48"/>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Quot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800903-47A6-419A-A235-56C96EEC252B}" type="datetime1">
              <a:rPr lang="en-US" smtClean="0"/>
              <a:pPr/>
              <a:t>6/30/2013</a:t>
            </a:fld>
            <a:endParaRPr lang="en-US" dirty="0"/>
          </a:p>
        </p:txBody>
      </p:sp>
      <p:sp>
        <p:nvSpPr>
          <p:cNvPr id="8" name="Rectangle 42"/>
          <p:cNvSpPr>
            <a:spLocks noChangeArrowheads="1"/>
          </p:cNvSpPr>
          <p:nvPr/>
        </p:nvSpPr>
        <p:spPr bwMode="invGray">
          <a:xfrm>
            <a:off x="0" y="1581151"/>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endParaRPr lang="en-US" dirty="0">
              <a:solidFill>
                <a:schemeClr val="tx1"/>
              </a:solidFill>
            </a:endParaRPr>
          </a:p>
        </p:txBody>
      </p:sp>
      <p:sp>
        <p:nvSpPr>
          <p:cNvPr id="9" name="Rectangle 7"/>
          <p:cNvSpPr>
            <a:spLocks noChangeArrowheads="1"/>
          </p:cNvSpPr>
          <p:nvPr/>
        </p:nvSpPr>
        <p:spPr bwMode="invGray">
          <a:xfrm>
            <a:off x="3159125" y="1581151"/>
            <a:ext cx="304800" cy="246063"/>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10" name="Rectangle 8"/>
          <p:cNvSpPr>
            <a:spLocks noChangeArrowheads="1"/>
          </p:cNvSpPr>
          <p:nvPr/>
        </p:nvSpPr>
        <p:spPr bwMode="invGray">
          <a:xfrm>
            <a:off x="2843213" y="1581151"/>
            <a:ext cx="304800" cy="246063"/>
          </a:xfrm>
          <a:prstGeom prst="rect">
            <a:avLst/>
          </a:prstGeom>
          <a:solidFill>
            <a:srgbClr val="D10811">
              <a:alpha val="59999"/>
            </a:srgbClr>
          </a:solidFill>
          <a:ln w="9525">
            <a:noFill/>
            <a:miter lim="800000"/>
            <a:headEnd/>
            <a:tailEnd/>
          </a:ln>
        </p:spPr>
        <p:txBody>
          <a:bodyPr wrap="none" anchor="ctr"/>
          <a:lstStyle/>
          <a:p>
            <a:endParaRPr lang="en-US" dirty="0">
              <a:solidFill>
                <a:schemeClr val="tx1"/>
              </a:solidFill>
            </a:endParaRPr>
          </a:p>
        </p:txBody>
      </p:sp>
      <p:sp>
        <p:nvSpPr>
          <p:cNvPr id="11" name="Rectangle 14"/>
          <p:cNvSpPr>
            <a:spLocks noChangeArrowheads="1"/>
          </p:cNvSpPr>
          <p:nvPr/>
        </p:nvSpPr>
        <p:spPr bwMode="invGray">
          <a:xfrm>
            <a:off x="8526463"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2" name="Rectangle 15"/>
          <p:cNvSpPr>
            <a:spLocks noChangeArrowheads="1"/>
          </p:cNvSpPr>
          <p:nvPr/>
        </p:nvSpPr>
        <p:spPr bwMode="invGray">
          <a:xfrm>
            <a:off x="821055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3" name="Rectangle 16"/>
          <p:cNvSpPr>
            <a:spLocks noChangeArrowheads="1"/>
          </p:cNvSpPr>
          <p:nvPr/>
        </p:nvSpPr>
        <p:spPr bwMode="invGray">
          <a:xfrm>
            <a:off x="789463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4" name="Rectangle 17"/>
          <p:cNvSpPr>
            <a:spLocks noChangeArrowheads="1"/>
          </p:cNvSpPr>
          <p:nvPr/>
        </p:nvSpPr>
        <p:spPr bwMode="invGray">
          <a:xfrm>
            <a:off x="7578725"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5" name="Rectangle 18"/>
          <p:cNvSpPr>
            <a:spLocks noChangeArrowheads="1"/>
          </p:cNvSpPr>
          <p:nvPr/>
        </p:nvSpPr>
        <p:spPr bwMode="invGray">
          <a:xfrm>
            <a:off x="7262813"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6" name="Rectangle 19"/>
          <p:cNvSpPr>
            <a:spLocks noChangeArrowheads="1"/>
          </p:cNvSpPr>
          <p:nvPr/>
        </p:nvSpPr>
        <p:spPr bwMode="invGray">
          <a:xfrm>
            <a:off x="694690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7" name="Rectangle 20"/>
          <p:cNvSpPr>
            <a:spLocks noChangeArrowheads="1"/>
          </p:cNvSpPr>
          <p:nvPr/>
        </p:nvSpPr>
        <p:spPr bwMode="invGray">
          <a:xfrm>
            <a:off x="663098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8" name="Rectangle 21"/>
          <p:cNvSpPr>
            <a:spLocks noChangeArrowheads="1"/>
          </p:cNvSpPr>
          <p:nvPr/>
        </p:nvSpPr>
        <p:spPr bwMode="invGray">
          <a:xfrm>
            <a:off x="6316663" y="1581151"/>
            <a:ext cx="304800" cy="250825"/>
          </a:xfrm>
          <a:prstGeom prst="rect">
            <a:avLst/>
          </a:prstGeom>
          <a:solidFill>
            <a:srgbClr val="D10811"/>
          </a:solidFill>
          <a:ln w="9525">
            <a:noFill/>
            <a:miter lim="800000"/>
            <a:headEnd/>
            <a:tailEnd/>
          </a:ln>
        </p:spPr>
        <p:txBody>
          <a:bodyPr wrap="none" anchor="ctr"/>
          <a:lstStyle/>
          <a:p>
            <a:endParaRPr lang="en-US" dirty="0">
              <a:solidFill>
                <a:schemeClr val="tx1"/>
              </a:solidFill>
            </a:endParaRPr>
          </a:p>
        </p:txBody>
      </p:sp>
      <p:sp>
        <p:nvSpPr>
          <p:cNvPr id="19" name="Rectangle 22"/>
          <p:cNvSpPr>
            <a:spLocks noChangeArrowheads="1"/>
          </p:cNvSpPr>
          <p:nvPr/>
        </p:nvSpPr>
        <p:spPr bwMode="invGray">
          <a:xfrm>
            <a:off x="600075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0" name="Rectangle 23"/>
          <p:cNvSpPr>
            <a:spLocks noChangeArrowheads="1"/>
          </p:cNvSpPr>
          <p:nvPr/>
        </p:nvSpPr>
        <p:spPr bwMode="invGray">
          <a:xfrm>
            <a:off x="568483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1" name="Rectangle 24"/>
          <p:cNvSpPr>
            <a:spLocks noChangeArrowheads="1"/>
          </p:cNvSpPr>
          <p:nvPr/>
        </p:nvSpPr>
        <p:spPr bwMode="invGray">
          <a:xfrm>
            <a:off x="5368925" y="1581151"/>
            <a:ext cx="304800" cy="250825"/>
          </a:xfrm>
          <a:prstGeom prst="rect">
            <a:avLst/>
          </a:prstGeom>
          <a:solidFill>
            <a:srgbClr val="D10811">
              <a:alpha val="38039"/>
            </a:srgbClr>
          </a:solidFill>
          <a:ln w="9525">
            <a:noFill/>
            <a:miter lim="800000"/>
            <a:headEnd/>
            <a:tailEnd/>
          </a:ln>
        </p:spPr>
        <p:txBody>
          <a:bodyPr wrap="none" anchor="ctr"/>
          <a:lstStyle/>
          <a:p>
            <a:endParaRPr lang="en-US" dirty="0">
              <a:solidFill>
                <a:schemeClr val="tx1"/>
              </a:solidFill>
            </a:endParaRPr>
          </a:p>
        </p:txBody>
      </p:sp>
      <p:sp>
        <p:nvSpPr>
          <p:cNvPr id="22" name="Rectangle 26"/>
          <p:cNvSpPr>
            <a:spLocks noChangeArrowheads="1"/>
          </p:cNvSpPr>
          <p:nvPr/>
        </p:nvSpPr>
        <p:spPr bwMode="invGray">
          <a:xfrm>
            <a:off x="473710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3" name="Rectangle 27"/>
          <p:cNvSpPr>
            <a:spLocks noChangeArrowheads="1"/>
          </p:cNvSpPr>
          <p:nvPr/>
        </p:nvSpPr>
        <p:spPr bwMode="invGray">
          <a:xfrm>
            <a:off x="4421188" y="1581151"/>
            <a:ext cx="304800" cy="250825"/>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24" name="Rectangle 301"/>
          <p:cNvSpPr>
            <a:spLocks noChangeArrowheads="1"/>
          </p:cNvSpPr>
          <p:nvPr/>
        </p:nvSpPr>
        <p:spPr bwMode="invGray">
          <a:xfrm>
            <a:off x="3473450" y="4767264"/>
            <a:ext cx="304800" cy="274638"/>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25" name="Rectangle 302"/>
          <p:cNvSpPr>
            <a:spLocks noChangeArrowheads="1"/>
          </p:cNvSpPr>
          <p:nvPr/>
        </p:nvSpPr>
        <p:spPr bwMode="invGray">
          <a:xfrm>
            <a:off x="3157538" y="4767264"/>
            <a:ext cx="304800" cy="274638"/>
          </a:xfrm>
          <a:prstGeom prst="rect">
            <a:avLst/>
          </a:prstGeom>
          <a:solidFill>
            <a:srgbClr val="D10811">
              <a:alpha val="38039"/>
            </a:srgbClr>
          </a:solidFill>
          <a:ln w="9525">
            <a:noFill/>
            <a:miter lim="800000"/>
            <a:headEnd/>
            <a:tailEnd/>
          </a:ln>
        </p:spPr>
        <p:txBody>
          <a:bodyPr wrap="none" anchor="ctr"/>
          <a:lstStyle/>
          <a:p>
            <a:endParaRPr lang="en-US" dirty="0">
              <a:solidFill>
                <a:schemeClr val="tx1"/>
              </a:solidFill>
            </a:endParaRPr>
          </a:p>
        </p:txBody>
      </p:sp>
      <p:sp>
        <p:nvSpPr>
          <p:cNvPr id="26" name="Rectangle 304"/>
          <p:cNvSpPr>
            <a:spLocks noChangeArrowheads="1"/>
          </p:cNvSpPr>
          <p:nvPr/>
        </p:nvSpPr>
        <p:spPr bwMode="invGray">
          <a:xfrm>
            <a:off x="2525713" y="4767264"/>
            <a:ext cx="304800" cy="274638"/>
          </a:xfrm>
          <a:prstGeom prst="rect">
            <a:avLst/>
          </a:prstGeom>
          <a:solidFill>
            <a:srgbClr val="D10811">
              <a:alpha val="59999"/>
            </a:srgbClr>
          </a:solidFill>
          <a:ln w="9525">
            <a:noFill/>
            <a:miter lim="800000"/>
            <a:headEnd/>
            <a:tailEnd/>
          </a:ln>
        </p:spPr>
        <p:txBody>
          <a:bodyPr wrap="none" anchor="ctr"/>
          <a:lstStyle/>
          <a:p>
            <a:endParaRPr lang="en-US" dirty="0">
              <a:solidFill>
                <a:schemeClr val="tx1"/>
              </a:solidFill>
            </a:endParaRPr>
          </a:p>
        </p:txBody>
      </p:sp>
      <p:sp>
        <p:nvSpPr>
          <p:cNvPr id="27" name="Rectangle 305"/>
          <p:cNvSpPr>
            <a:spLocks noChangeArrowheads="1"/>
          </p:cNvSpPr>
          <p:nvPr/>
        </p:nvSpPr>
        <p:spPr bwMode="invGray">
          <a:xfrm>
            <a:off x="2209800" y="4767264"/>
            <a:ext cx="304800" cy="274638"/>
          </a:xfrm>
          <a:prstGeom prst="rect">
            <a:avLst/>
          </a:prstGeom>
          <a:solidFill>
            <a:srgbClr val="D10811">
              <a:alpha val="36862"/>
            </a:srgbClr>
          </a:solidFill>
          <a:ln w="9525">
            <a:noFill/>
            <a:miter lim="800000"/>
            <a:headEnd/>
            <a:tailEnd/>
          </a:ln>
        </p:spPr>
        <p:txBody>
          <a:bodyPr wrap="none" anchor="ctr"/>
          <a:lstStyle/>
          <a:p>
            <a:endParaRPr lang="en-US" dirty="0">
              <a:solidFill>
                <a:schemeClr val="tx1"/>
              </a:solidFill>
            </a:endParaRPr>
          </a:p>
        </p:txBody>
      </p:sp>
      <p:sp>
        <p:nvSpPr>
          <p:cNvPr id="28" name="Rectangle 307"/>
          <p:cNvSpPr>
            <a:spLocks noChangeArrowheads="1"/>
          </p:cNvSpPr>
          <p:nvPr/>
        </p:nvSpPr>
        <p:spPr bwMode="invGray">
          <a:xfrm>
            <a:off x="1579563" y="4767264"/>
            <a:ext cx="304800" cy="274638"/>
          </a:xfrm>
          <a:prstGeom prst="rect">
            <a:avLst/>
          </a:prstGeom>
          <a:solidFill>
            <a:srgbClr val="D10811">
              <a:alpha val="36862"/>
            </a:srgbClr>
          </a:solidFill>
          <a:ln w="9525">
            <a:noFill/>
            <a:miter lim="800000"/>
            <a:headEnd/>
            <a:tailEnd/>
          </a:ln>
        </p:spPr>
        <p:txBody>
          <a:bodyPr wrap="none" anchor="ctr"/>
          <a:lstStyle/>
          <a:p>
            <a:endParaRPr lang="en-US" dirty="0">
              <a:solidFill>
                <a:schemeClr val="tx1"/>
              </a:solidFill>
            </a:endParaRPr>
          </a:p>
        </p:txBody>
      </p:sp>
      <p:sp>
        <p:nvSpPr>
          <p:cNvPr id="29" name="Rectangle 311"/>
          <p:cNvSpPr>
            <a:spLocks noChangeArrowheads="1"/>
          </p:cNvSpPr>
          <p:nvPr/>
        </p:nvSpPr>
        <p:spPr bwMode="invGray">
          <a:xfrm>
            <a:off x="8524875"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0" name="Rectangle 312"/>
          <p:cNvSpPr>
            <a:spLocks noChangeArrowheads="1"/>
          </p:cNvSpPr>
          <p:nvPr/>
        </p:nvSpPr>
        <p:spPr bwMode="invGray">
          <a:xfrm>
            <a:off x="8208963"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1" name="Rectangle 314"/>
          <p:cNvSpPr>
            <a:spLocks noChangeArrowheads="1"/>
          </p:cNvSpPr>
          <p:nvPr/>
        </p:nvSpPr>
        <p:spPr bwMode="invGray">
          <a:xfrm>
            <a:off x="7577138"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2" name="Rectangle 315"/>
          <p:cNvSpPr>
            <a:spLocks noChangeArrowheads="1"/>
          </p:cNvSpPr>
          <p:nvPr/>
        </p:nvSpPr>
        <p:spPr bwMode="invGray">
          <a:xfrm>
            <a:off x="7261225"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3" name="Rectangle 317"/>
          <p:cNvSpPr>
            <a:spLocks noChangeArrowheads="1"/>
          </p:cNvSpPr>
          <p:nvPr/>
        </p:nvSpPr>
        <p:spPr bwMode="invGray">
          <a:xfrm>
            <a:off x="6629400"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4" name="Rectangle 318"/>
          <p:cNvSpPr>
            <a:spLocks noChangeArrowheads="1"/>
          </p:cNvSpPr>
          <p:nvPr/>
        </p:nvSpPr>
        <p:spPr bwMode="invGray">
          <a:xfrm>
            <a:off x="6315075" y="4767264"/>
            <a:ext cx="304800" cy="274638"/>
          </a:xfrm>
          <a:prstGeom prst="rect">
            <a:avLst/>
          </a:prstGeom>
          <a:solidFill>
            <a:srgbClr val="D10811"/>
          </a:solidFill>
          <a:ln w="9525">
            <a:noFill/>
            <a:miter lim="800000"/>
            <a:headEnd/>
            <a:tailEnd/>
          </a:ln>
        </p:spPr>
        <p:txBody>
          <a:bodyPr wrap="none" anchor="ctr"/>
          <a:lstStyle/>
          <a:p>
            <a:endParaRPr lang="en-US" dirty="0">
              <a:solidFill>
                <a:schemeClr val="tx1"/>
              </a:solidFill>
            </a:endParaRPr>
          </a:p>
        </p:txBody>
      </p:sp>
      <p:sp>
        <p:nvSpPr>
          <p:cNvPr id="35" name="Rectangle 321"/>
          <p:cNvSpPr>
            <a:spLocks noChangeArrowheads="1"/>
          </p:cNvSpPr>
          <p:nvPr/>
        </p:nvSpPr>
        <p:spPr bwMode="invGray">
          <a:xfrm>
            <a:off x="5367338"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dirty="0">
              <a:solidFill>
                <a:schemeClr val="tx1"/>
              </a:solidFill>
            </a:endParaRPr>
          </a:p>
        </p:txBody>
      </p:sp>
      <p:sp>
        <p:nvSpPr>
          <p:cNvPr id="36" name="Rectangle 323"/>
          <p:cNvSpPr>
            <a:spLocks noChangeArrowheads="1"/>
          </p:cNvSpPr>
          <p:nvPr/>
        </p:nvSpPr>
        <p:spPr bwMode="invGray">
          <a:xfrm>
            <a:off x="4735513"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dirty="0">
              <a:solidFill>
                <a:schemeClr val="tx1"/>
              </a:solidFill>
            </a:endParaRPr>
          </a:p>
        </p:txBody>
      </p:sp>
      <p:sp>
        <p:nvSpPr>
          <p:cNvPr id="41" name="Rectangle 40"/>
          <p:cNvSpPr/>
          <p:nvPr/>
        </p:nvSpPr>
        <p:spPr bwMode="white">
          <a:xfrm>
            <a:off x="0" y="1847088"/>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818"/>
          <p:cNvGrpSpPr>
            <a:grpSpLocks/>
          </p:cNvGrpSpPr>
          <p:nvPr/>
        </p:nvGrpSpPr>
        <p:grpSpPr bwMode="black">
          <a:xfrm>
            <a:off x="7472363" y="701675"/>
            <a:ext cx="1111250" cy="314325"/>
            <a:chOff x="3063" y="4976"/>
            <a:chExt cx="2916" cy="828"/>
          </a:xfrm>
        </p:grpSpPr>
        <p:sp>
          <p:nvSpPr>
            <p:cNvPr id="43" name="Freeform 819"/>
            <p:cNvSpPr>
              <a:spLocks/>
            </p:cNvSpPr>
            <p:nvPr/>
          </p:nvSpPr>
          <p:spPr bwMode="black">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endParaRPr lang="en-US" dirty="0"/>
            </a:p>
          </p:txBody>
        </p:sp>
        <p:sp>
          <p:nvSpPr>
            <p:cNvPr id="44" name="Freeform 820"/>
            <p:cNvSpPr>
              <a:spLocks/>
            </p:cNvSpPr>
            <p:nvPr/>
          </p:nvSpPr>
          <p:spPr bwMode="black">
            <a:xfrm>
              <a:off x="3063" y="4982"/>
              <a:ext cx="672" cy="600"/>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endParaRPr lang="en-US" dirty="0"/>
            </a:p>
          </p:txBody>
        </p:sp>
        <p:sp>
          <p:nvSpPr>
            <p:cNvPr id="45" name="Freeform 821"/>
            <p:cNvSpPr>
              <a:spLocks/>
            </p:cNvSpPr>
            <p:nvPr/>
          </p:nvSpPr>
          <p:spPr bwMode="black">
            <a:xfrm>
              <a:off x="4179" y="4982"/>
              <a:ext cx="672" cy="600"/>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endParaRPr lang="en-US" dirty="0"/>
            </a:p>
          </p:txBody>
        </p:sp>
        <p:sp>
          <p:nvSpPr>
            <p:cNvPr id="46" name="Freeform 822"/>
            <p:cNvSpPr>
              <a:spLocks/>
            </p:cNvSpPr>
            <p:nvPr/>
          </p:nvSpPr>
          <p:spPr bwMode="black">
            <a:xfrm>
              <a:off x="3627" y="4976"/>
              <a:ext cx="666"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endParaRPr lang="en-US" dirty="0"/>
            </a:p>
          </p:txBody>
        </p:sp>
        <p:sp>
          <p:nvSpPr>
            <p:cNvPr id="47" name="Freeform 823"/>
            <p:cNvSpPr>
              <a:spLocks/>
            </p:cNvSpPr>
            <p:nvPr/>
          </p:nvSpPr>
          <p:spPr bwMode="black">
            <a:xfrm>
              <a:off x="4755" y="4976"/>
              <a:ext cx="666"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endParaRPr lang="en-US" dirty="0"/>
            </a:p>
          </p:txBody>
        </p:sp>
      </p:grpSp>
      <p:sp>
        <p:nvSpPr>
          <p:cNvPr id="2" name="Title 1"/>
          <p:cNvSpPr>
            <a:spLocks noGrp="1"/>
          </p:cNvSpPr>
          <p:nvPr>
            <p:ph type="title"/>
          </p:nvPr>
        </p:nvSpPr>
        <p:spPr>
          <a:xfrm>
            <a:off x="1447800" y="2130552"/>
            <a:ext cx="6745224" cy="2029968"/>
          </a:xfrm>
        </p:spPr>
        <p:txBody>
          <a:bodyPr anchor="ctr"/>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447800" y="5357611"/>
            <a:ext cx="6745224" cy="476519"/>
          </a:xfrm>
        </p:spPr>
        <p:txBody>
          <a:bodyPr anchor="b" anchorCtr="0">
            <a:noAutofit/>
          </a:bodyPr>
          <a:lstStyle>
            <a:lvl1pPr marL="0" indent="0" algn="r">
              <a:lnSpc>
                <a:spcPct val="90000"/>
              </a:lnSpc>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8" name="Text Placeholder 2"/>
          <p:cNvSpPr>
            <a:spLocks noGrp="1"/>
          </p:cNvSpPr>
          <p:nvPr>
            <p:ph type="body" idx="13"/>
          </p:nvPr>
        </p:nvSpPr>
        <p:spPr>
          <a:xfrm>
            <a:off x="1447800" y="5841642"/>
            <a:ext cx="6745224" cy="381000"/>
          </a:xfrm>
        </p:spPr>
        <p:txBody>
          <a:bodyPr anchor="t">
            <a:normAutofit/>
          </a:bodyPr>
          <a:lstStyle>
            <a:lvl1pPr marL="0" indent="0" algn="r">
              <a:lnSpc>
                <a:spcPct val="90000"/>
              </a:lnSpc>
              <a:spcBef>
                <a:spcPts val="0"/>
              </a:spcBef>
              <a:buNone/>
              <a:defRPr sz="2000" i="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9" name="TextBox 48"/>
          <p:cNvSpPr txBox="1"/>
          <p:nvPr userDrawn="1"/>
        </p:nvSpPr>
        <p:spPr>
          <a:xfrm>
            <a:off x="457200" y="6537960"/>
            <a:ext cx="3724096" cy="203133"/>
          </a:xfrm>
          <a:prstGeom prst="rect">
            <a:avLst/>
          </a:prstGeom>
          <a:noFill/>
        </p:spPr>
        <p:txBody>
          <a:bodyPr wrap="none" rtlCol="0" anchor="ctr">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8F8F8F"/>
                </a:solidFill>
              </a:rPr>
              <a:t>Avaya - Proprietary.  Use pursuant to your signed agreement or Avaya policy.</a:t>
            </a:r>
          </a:p>
        </p:txBody>
      </p:sp>
      <p:sp>
        <p:nvSpPr>
          <p:cNvPr id="50" name="TextBox 49"/>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AC66DC-58A3-45CF-9D17-0D017B4FC3F7}" type="datetime1">
              <a:rPr lang="en-US" smtClean="0"/>
              <a:pPr/>
              <a:t>6/30/2013</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7800"/>
            <a:ext cx="4040188"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6000"/>
            <a:ext cx="4040188"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6000"/>
            <a:ext cx="4041775"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5103C9-D9D6-439D-B241-1330331395D1}" type="datetime1">
              <a:rPr lang="en-US" smtClean="0"/>
              <a:pPr/>
              <a:t>6/30/2013</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A73CB3-A0A6-46C4-8F56-D534DFAFCF5F}" type="datetime1">
              <a:rPr lang="en-US" smtClean="0"/>
              <a:pPr/>
              <a:t>6/30/2013</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526B10-C767-489B-8EE2-DD66B48A8BAD}" type="datetime1">
              <a:rPr lang="en-US" smtClean="0"/>
              <a:pPr/>
              <a:t>6/30/2013</a:t>
            </a:fld>
            <a:endParaRPr lang="en-US" dirty="0"/>
          </a:p>
        </p:txBody>
      </p:sp>
      <p:sp>
        <p:nvSpPr>
          <p:cNvPr id="7" name="Text Placeholder 6"/>
          <p:cNvSpPr>
            <a:spLocks noGrp="1"/>
          </p:cNvSpPr>
          <p:nvPr>
            <p:ph type="body" sz="quarter" idx="13"/>
          </p:nvPr>
        </p:nvSpPr>
        <p:spPr>
          <a:xfrm>
            <a:off x="457200" y="1295400"/>
            <a:ext cx="8229600" cy="457200"/>
          </a:xfrm>
        </p:spPr>
        <p:txBody>
          <a:bodyPr>
            <a:normAutofit/>
          </a:bodyPr>
          <a:lstStyle>
            <a:lvl1pPr marL="0" indent="0">
              <a:spcBef>
                <a:spcPts val="0"/>
              </a:spcBef>
              <a:buNone/>
              <a:defRPr sz="2200">
                <a:solidFill>
                  <a:schemeClr val="accent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9" name="Rectangle 68"/>
          <p:cNvSpPr>
            <a:spLocks noChangeArrowheads="1"/>
          </p:cNvSpPr>
          <p:nvPr/>
        </p:nvSpPr>
        <p:spPr bwMode="invGray">
          <a:xfrm>
            <a:off x="5663119"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0" name="Rectangle 69"/>
          <p:cNvSpPr>
            <a:spLocks noChangeArrowheads="1"/>
          </p:cNvSpPr>
          <p:nvPr/>
        </p:nvSpPr>
        <p:spPr bwMode="invGray">
          <a:xfrm>
            <a:off x="5258320"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1" name="Rectangle 72"/>
          <p:cNvSpPr>
            <a:spLocks noChangeArrowheads="1"/>
          </p:cNvSpPr>
          <p:nvPr/>
        </p:nvSpPr>
        <p:spPr bwMode="invGray">
          <a:xfrm>
            <a:off x="4043922"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2" name="Rectangle 73"/>
          <p:cNvSpPr>
            <a:spLocks noChangeArrowheads="1"/>
          </p:cNvSpPr>
          <p:nvPr/>
        </p:nvSpPr>
        <p:spPr bwMode="invGray">
          <a:xfrm>
            <a:off x="3639123"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3" name="Rectangle 76"/>
          <p:cNvSpPr>
            <a:spLocks noChangeArrowheads="1"/>
          </p:cNvSpPr>
          <p:nvPr/>
        </p:nvSpPr>
        <p:spPr bwMode="invGray">
          <a:xfrm>
            <a:off x="2426760"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4" name="Rectangle 77"/>
          <p:cNvSpPr>
            <a:spLocks noChangeArrowheads="1"/>
          </p:cNvSpPr>
          <p:nvPr/>
        </p:nvSpPr>
        <p:spPr bwMode="invGray">
          <a:xfrm>
            <a:off x="2021961"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5" name="Rectangle 79"/>
          <p:cNvSpPr>
            <a:spLocks noChangeArrowheads="1"/>
          </p:cNvSpPr>
          <p:nvPr/>
        </p:nvSpPr>
        <p:spPr bwMode="invGray">
          <a:xfrm>
            <a:off x="1212363"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6" name="Rectangle 82"/>
          <p:cNvSpPr>
            <a:spLocks noChangeArrowheads="1"/>
          </p:cNvSpPr>
          <p:nvPr/>
        </p:nvSpPr>
        <p:spPr bwMode="invGray">
          <a:xfrm>
            <a:off x="0" y="-7938"/>
            <a:ext cx="390560" cy="365760"/>
          </a:xfrm>
          <a:prstGeom prst="rect">
            <a:avLst/>
          </a:prstGeom>
          <a:solidFill>
            <a:schemeClr val="accent1">
              <a:lumMod val="60000"/>
              <a:lumOff val="40000"/>
            </a:schemeClr>
          </a:solidFill>
          <a:ln w="9525" algn="ctr">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21"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a:defRPr/>
            </a:pPr>
            <a:endParaRPr lang="en-US" dirty="0">
              <a:solidFill>
                <a:schemeClr val="tx1"/>
              </a:solidFill>
              <a:latin typeface="Arial" charset="0"/>
            </a:endParaRPr>
          </a:p>
        </p:txBody>
      </p:sp>
      <p:grpSp>
        <p:nvGrpSpPr>
          <p:cNvPr id="8" name="Group 127"/>
          <p:cNvGrpSpPr>
            <a:grpSpLocks/>
          </p:cNvGrpSpPr>
          <p:nvPr/>
        </p:nvGrpSpPr>
        <p:grpSpPr bwMode="black">
          <a:xfrm>
            <a:off x="7908916" y="80554"/>
            <a:ext cx="858838" cy="242887"/>
            <a:chOff x="4707" y="440"/>
            <a:chExt cx="700" cy="198"/>
          </a:xfrm>
          <a:solidFill>
            <a:sysClr val="window" lastClr="FFFFFF"/>
          </a:solidFill>
        </p:grpSpPr>
        <p:sp>
          <p:nvSpPr>
            <p:cNvPr id="23" name="Freeform 128"/>
            <p:cNvSpPr>
              <a:spLocks/>
            </p:cNvSpPr>
            <p:nvPr/>
          </p:nvSpPr>
          <p:spPr bwMode="black">
            <a:xfrm>
              <a:off x="5247" y="440"/>
              <a:ext cx="160" cy="145"/>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sp>
          <p:nvSpPr>
            <p:cNvPr id="24" name="Freeform 129"/>
            <p:cNvSpPr>
              <a:spLocks/>
            </p:cNvSpPr>
            <p:nvPr/>
          </p:nvSpPr>
          <p:spPr bwMode="black">
            <a:xfrm>
              <a:off x="4707" y="441"/>
              <a:ext cx="160" cy="144"/>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sp>
          <p:nvSpPr>
            <p:cNvPr id="25" name="Freeform 130"/>
            <p:cNvSpPr>
              <a:spLocks/>
            </p:cNvSpPr>
            <p:nvPr/>
          </p:nvSpPr>
          <p:spPr bwMode="black">
            <a:xfrm>
              <a:off x="4975" y="441"/>
              <a:ext cx="162" cy="144"/>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sp>
          <p:nvSpPr>
            <p:cNvPr id="26" name="Freeform 131"/>
            <p:cNvSpPr>
              <a:spLocks/>
            </p:cNvSpPr>
            <p:nvPr/>
          </p:nvSpPr>
          <p:spPr bwMode="black">
            <a:xfrm>
              <a:off x="4842" y="440"/>
              <a:ext cx="160" cy="145"/>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sp>
          <p:nvSpPr>
            <p:cNvPr id="27" name="Freeform 132"/>
            <p:cNvSpPr>
              <a:spLocks/>
            </p:cNvSpPr>
            <p:nvPr/>
          </p:nvSpPr>
          <p:spPr bwMode="black">
            <a:xfrm>
              <a:off x="5113" y="440"/>
              <a:ext cx="159" cy="19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grpSp>
      <p:sp>
        <p:nvSpPr>
          <p:cNvPr id="2" name="Title Placeholder 1"/>
          <p:cNvSpPr>
            <a:spLocks noGrp="1"/>
          </p:cNvSpPr>
          <p:nvPr>
            <p:ph type="title"/>
          </p:nvPr>
        </p:nvSpPr>
        <p:spPr>
          <a:xfrm>
            <a:off x="457200" y="434715"/>
            <a:ext cx="8229600" cy="838200"/>
          </a:xfrm>
          <a:prstGeom prst="rect">
            <a:avLst/>
          </a:prstGeom>
        </p:spPr>
        <p:txBody>
          <a:bodyPr vert="horz" lIns="91440" tIns="45720" rIns="91440" bIns="45720" rtlCol="0" anchor="b">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447800"/>
            <a:ext cx="8229600"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0" y="6537325"/>
            <a:ext cx="762000" cy="244475"/>
          </a:xfrm>
          <a:prstGeom prst="rect">
            <a:avLst/>
          </a:prstGeom>
        </p:spPr>
        <p:txBody>
          <a:bodyPr vert="horz" lIns="91440" tIns="45720" rIns="91440" bIns="45720" rtlCol="0" anchor="ctr"/>
          <a:lstStyle>
            <a:lvl1pPr algn="r">
              <a:defRPr sz="800">
                <a:solidFill>
                  <a:schemeClr val="tx1">
                    <a:tint val="75000"/>
                  </a:schemeClr>
                </a:solidFill>
              </a:defRPr>
            </a:lvl1pPr>
          </a:lstStyle>
          <a:p>
            <a:fld id="{537244B6-3751-4B0D-931E-A1EABE3AFAEE}" type="datetime1">
              <a:rPr lang="en-US" smtClean="0"/>
              <a:pPr/>
              <a:t>6/30/2013</a:t>
            </a:fld>
            <a:endParaRPr lang="en-US" dirty="0"/>
          </a:p>
        </p:txBody>
      </p:sp>
      <p:sp>
        <p:nvSpPr>
          <p:cNvPr id="28" name="TextBox 27"/>
          <p:cNvSpPr txBox="1"/>
          <p:nvPr/>
        </p:nvSpPr>
        <p:spPr>
          <a:xfrm>
            <a:off x="457200" y="6537960"/>
            <a:ext cx="4225837" cy="203133"/>
          </a:xfrm>
          <a:prstGeom prst="rect">
            <a:avLst/>
          </a:prstGeom>
          <a:noFill/>
        </p:spPr>
        <p:txBody>
          <a:bodyPr wrap="none" rtlCol="0" anchor="ctr">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err="1" smtClean="0">
                <a:solidFill>
                  <a:srgbClr val="8F8F8F"/>
                </a:solidFill>
              </a:rPr>
              <a:t>K.Singh</a:t>
            </a:r>
            <a:r>
              <a:rPr lang="en-US" sz="800" dirty="0" smtClean="0">
                <a:solidFill>
                  <a:srgbClr val="8F8F8F"/>
                </a:solidFill>
              </a:rPr>
              <a:t>, </a:t>
            </a:r>
            <a:r>
              <a:rPr lang="en-US" sz="800" dirty="0" err="1" smtClean="0">
                <a:solidFill>
                  <a:srgbClr val="8F8F8F"/>
                </a:solidFill>
              </a:rPr>
              <a:t>V.Krishnaswamy</a:t>
            </a:r>
            <a:r>
              <a:rPr lang="en-US" sz="800" dirty="0" smtClean="0">
                <a:solidFill>
                  <a:srgbClr val="8F8F8F"/>
                </a:solidFill>
              </a:rPr>
              <a:t>,</a:t>
            </a:r>
            <a:r>
              <a:rPr lang="en-US" sz="800" baseline="0" dirty="0" smtClean="0">
                <a:solidFill>
                  <a:srgbClr val="8F8F8F"/>
                </a:solidFill>
              </a:rPr>
              <a:t> “</a:t>
            </a:r>
            <a:r>
              <a:rPr lang="en-US" sz="800" dirty="0" smtClean="0">
                <a:solidFill>
                  <a:srgbClr val="8F8F8F"/>
                </a:solidFill>
              </a:rPr>
              <a:t>Building communicating web applications</a:t>
            </a:r>
            <a:r>
              <a:rPr lang="en-US" sz="800" baseline="0" dirty="0" smtClean="0">
                <a:solidFill>
                  <a:srgbClr val="8F8F8F"/>
                </a:solidFill>
              </a:rPr>
              <a:t>”</a:t>
            </a:r>
            <a:r>
              <a:rPr lang="en-US" sz="800" dirty="0" smtClean="0">
                <a:solidFill>
                  <a:srgbClr val="8F8F8F"/>
                </a:solidFill>
              </a:rPr>
              <a:t>, IEEE Cloud 2013</a:t>
            </a:r>
          </a:p>
        </p:txBody>
      </p:sp>
      <p:sp>
        <p:nvSpPr>
          <p:cNvPr id="29" name="TextBox 28"/>
          <p:cNvSpPr txBox="1"/>
          <p:nvPr/>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1"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Lst>
  <p:transition>
    <p:fade/>
  </p:transition>
  <p:hf hd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8" name="Rectangle 98"/>
          <p:cNvSpPr>
            <a:spLocks noGrp="1" noChangeArrowheads="1"/>
          </p:cNvSpPr>
          <p:nvPr>
            <p:ph type="ctrTitle"/>
          </p:nvPr>
        </p:nvSpPr>
        <p:spPr>
          <a:xfrm>
            <a:off x="277586" y="3017520"/>
            <a:ext cx="8657408" cy="1365504"/>
          </a:xfrm>
        </p:spPr>
        <p:txBody>
          <a:bodyPr/>
          <a:lstStyle/>
          <a:p>
            <a:r>
              <a:rPr lang="en-US" sz="3600" dirty="0" smtClean="0"/>
              <a:t>Building communicating web applications </a:t>
            </a:r>
            <a:br>
              <a:rPr lang="en-US" sz="3600" dirty="0" smtClean="0"/>
            </a:br>
            <a:r>
              <a:rPr lang="en-US" dirty="0" smtClean="0"/>
              <a:t>leveraging endpoints and cloud resource service</a:t>
            </a:r>
            <a:endParaRPr lang="en-US" dirty="0"/>
          </a:p>
        </p:txBody>
      </p:sp>
      <p:sp>
        <p:nvSpPr>
          <p:cNvPr id="41059" name="Rectangle 99"/>
          <p:cNvSpPr>
            <a:spLocks noGrp="1" noChangeArrowheads="1"/>
          </p:cNvSpPr>
          <p:nvPr>
            <p:ph type="subTitle" idx="1"/>
          </p:nvPr>
        </p:nvSpPr>
        <p:spPr>
          <a:xfrm>
            <a:off x="2296160" y="4971079"/>
            <a:ext cx="4607560" cy="990600"/>
          </a:xfrm>
        </p:spPr>
        <p:txBody>
          <a:bodyPr/>
          <a:lstStyle/>
          <a:p>
            <a:r>
              <a:rPr lang="en-US" dirty="0"/>
              <a:t>Kundan Singh</a:t>
            </a:r>
          </a:p>
          <a:p>
            <a:r>
              <a:rPr lang="en-US" dirty="0"/>
              <a:t>Venkatesh Krishnaswamy</a:t>
            </a:r>
          </a:p>
          <a:p>
            <a:r>
              <a:rPr lang="en-US" dirty="0" smtClean="0"/>
              <a:t>@IEEE Cloud, Jun 30, 2013</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950" y="4838191"/>
            <a:ext cx="837584" cy="1256376"/>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5774" y="4838191"/>
            <a:ext cx="837584" cy="125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5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3"/>
          <p:cNvSpPr txBox="1">
            <a:spLocks/>
          </p:cNvSpPr>
          <p:nvPr/>
        </p:nvSpPr>
        <p:spPr>
          <a:xfrm>
            <a:off x="7275251" y="6441509"/>
            <a:ext cx="1063684" cy="424732"/>
          </a:xfrm>
          <a:prstGeom prst="rect">
            <a:avLst/>
          </a:prstGeom>
          <a:ln w="38100">
            <a:solidFill>
              <a:srgbClr val="C00000"/>
            </a:solidFill>
            <a:prstDash val="dash"/>
          </a:ln>
        </p:spPr>
        <p:txBody>
          <a:bodyPr wrap="square">
            <a:spAutoFit/>
          </a:bodyPr>
          <a:lst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a:lstStyle>
          <a:p>
            <a:pPr marL="0" indent="0">
              <a:buFont typeface="Webdings" pitchFamily="18" charset="2"/>
              <a:buNone/>
            </a:pPr>
            <a:r>
              <a:rPr lang="en-US" dirty="0" smtClean="0">
                <a:solidFill>
                  <a:srgbClr val="C00000"/>
                </a:solidFill>
              </a:rPr>
              <a:t>Demo</a:t>
            </a:r>
            <a:endParaRPr lang="en-US" dirty="0">
              <a:solidFill>
                <a:srgbClr val="C00000"/>
              </a:solidFill>
            </a:endParaRPr>
          </a:p>
        </p:txBody>
      </p:sp>
    </p:spTree>
    <p:extLst>
      <p:ext uri="{BB962C8B-B14F-4D97-AF65-F5344CB8AC3E}">
        <p14:creationId xmlns:p14="http://schemas.microsoft.com/office/powerpoint/2010/main" val="276016269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3" y="366354"/>
            <a:ext cx="915352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3"/>
          <p:cNvSpPr txBox="1">
            <a:spLocks/>
          </p:cNvSpPr>
          <p:nvPr/>
        </p:nvSpPr>
        <p:spPr>
          <a:xfrm>
            <a:off x="7275251" y="6441509"/>
            <a:ext cx="1063684" cy="424732"/>
          </a:xfrm>
          <a:prstGeom prst="rect">
            <a:avLst/>
          </a:prstGeom>
          <a:ln w="38100">
            <a:solidFill>
              <a:srgbClr val="C00000"/>
            </a:solidFill>
            <a:prstDash val="dash"/>
          </a:ln>
        </p:spPr>
        <p:txBody>
          <a:bodyPr wrap="square">
            <a:spAutoFit/>
          </a:bodyPr>
          <a:lst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a:lstStyle>
          <a:p>
            <a:pPr marL="0" indent="0">
              <a:buFont typeface="Webdings" pitchFamily="18" charset="2"/>
              <a:buNone/>
            </a:pPr>
            <a:r>
              <a:rPr lang="en-US" dirty="0" smtClean="0">
                <a:solidFill>
                  <a:srgbClr val="C00000"/>
                </a:solidFill>
              </a:rPr>
              <a:t>Demo</a:t>
            </a:r>
            <a:endParaRPr lang="en-US" dirty="0">
              <a:solidFill>
                <a:srgbClr val="C00000"/>
              </a:solidFill>
            </a:endParaRPr>
          </a:p>
        </p:txBody>
      </p:sp>
    </p:spTree>
    <p:extLst>
      <p:ext uri="{BB962C8B-B14F-4D97-AF65-F5344CB8AC3E}">
        <p14:creationId xmlns:p14="http://schemas.microsoft.com/office/powerpoint/2010/main" val="28226399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really happened?</a:t>
            </a:r>
          </a:p>
        </p:txBody>
      </p:sp>
      <p:pic>
        <p:nvPicPr>
          <p:cNvPr id="54274" name="Picture 2"/>
          <p:cNvPicPr>
            <a:picLocks noChangeAspect="1" noChangeArrowheads="1"/>
          </p:cNvPicPr>
          <p:nvPr/>
        </p:nvPicPr>
        <p:blipFill>
          <a:blip r:embed="rId3" cstate="print"/>
          <a:srcRect/>
          <a:stretch>
            <a:fillRect/>
          </a:stretch>
        </p:blipFill>
        <p:spPr bwMode="auto">
          <a:xfrm>
            <a:off x="1727637" y="1792935"/>
            <a:ext cx="4456838" cy="3299012"/>
          </a:xfrm>
          <a:prstGeom prst="rect">
            <a:avLst/>
          </a:prstGeom>
          <a:noFill/>
          <a:ln w="9525">
            <a:noFill/>
            <a:miter lim="800000"/>
            <a:headEnd/>
            <a:tailEnd/>
          </a:ln>
        </p:spPr>
      </p:pic>
      <p:sp>
        <p:nvSpPr>
          <p:cNvPr id="6" name="Rounded Rectangular Callout 5"/>
          <p:cNvSpPr/>
          <p:nvPr/>
        </p:nvSpPr>
        <p:spPr>
          <a:xfrm>
            <a:off x="3209422" y="5289155"/>
            <a:ext cx="2581773" cy="770986"/>
          </a:xfrm>
          <a:prstGeom prst="wedgeRoundRectCallout">
            <a:avLst>
              <a:gd name="adj1" fmla="val -15324"/>
              <a:gd name="adj2" fmla="val -100118"/>
              <a:gd name="adj3" fmla="val 16667"/>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dirty="0">
                <a:solidFill>
                  <a:schemeClr val="tx1"/>
                </a:solidFill>
              </a:rPr>
              <a:t>1. Set the attached property when entered</a:t>
            </a:r>
          </a:p>
        </p:txBody>
      </p:sp>
      <p:sp>
        <p:nvSpPr>
          <p:cNvPr id="7" name="Rounded Rectangular Callout 6"/>
          <p:cNvSpPr/>
          <p:nvPr/>
        </p:nvSpPr>
        <p:spPr>
          <a:xfrm>
            <a:off x="313891" y="4527176"/>
            <a:ext cx="2572743" cy="941295"/>
          </a:xfrm>
          <a:prstGeom prst="wedgeRoundRectCallout">
            <a:avLst>
              <a:gd name="adj1" fmla="val 23155"/>
              <a:gd name="adj2" fmla="val -102607"/>
              <a:gd name="adj3" fmla="val 16667"/>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dirty="0">
                <a:solidFill>
                  <a:schemeClr val="tx1"/>
                </a:solidFill>
              </a:rPr>
              <a:t>2. Trigger attached conference to join or leave when clicked.</a:t>
            </a:r>
          </a:p>
        </p:txBody>
      </p:sp>
      <p:sp>
        <p:nvSpPr>
          <p:cNvPr id="8" name="Rounded Rectangular Callout 7"/>
          <p:cNvSpPr/>
          <p:nvPr/>
        </p:nvSpPr>
        <p:spPr>
          <a:xfrm>
            <a:off x="5961652" y="1057836"/>
            <a:ext cx="2940362" cy="932330"/>
          </a:xfrm>
          <a:prstGeom prst="wedgeRoundRectCallout">
            <a:avLst>
              <a:gd name="adj1" fmla="val -58008"/>
              <a:gd name="adj2" fmla="val 51501"/>
              <a:gd name="adj3" fmla="val 16667"/>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dirty="0">
                <a:solidFill>
                  <a:schemeClr val="tx1"/>
                </a:solidFill>
              </a:rPr>
              <a:t>4. Listen to text message resources when set, and allow posting on join.</a:t>
            </a:r>
          </a:p>
        </p:txBody>
      </p:sp>
      <p:sp>
        <p:nvSpPr>
          <p:cNvPr id="9" name="Rounded Rectangular Callout 8"/>
          <p:cNvSpPr/>
          <p:nvPr/>
        </p:nvSpPr>
        <p:spPr>
          <a:xfrm>
            <a:off x="538005" y="1586753"/>
            <a:ext cx="2940362" cy="1147481"/>
          </a:xfrm>
          <a:prstGeom prst="wedgeRoundRectCallout">
            <a:avLst>
              <a:gd name="adj1" fmla="val 45652"/>
              <a:gd name="adj2" fmla="val 74939"/>
              <a:gd name="adj3" fmla="val 16667"/>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dirty="0">
                <a:solidFill>
                  <a:schemeClr val="tx1"/>
                </a:solidFill>
              </a:rPr>
              <a:t>3. Listen to members list resource when set, and add local member resource on join.</a:t>
            </a:r>
          </a:p>
        </p:txBody>
      </p:sp>
      <p:sp>
        <p:nvSpPr>
          <p:cNvPr id="10" name="Rounded Rectangular Callout 9"/>
          <p:cNvSpPr/>
          <p:nvPr/>
        </p:nvSpPr>
        <p:spPr>
          <a:xfrm>
            <a:off x="6024407" y="3971302"/>
            <a:ext cx="2940362" cy="1264086"/>
          </a:xfrm>
          <a:prstGeom prst="wedgeRoundRectCallout">
            <a:avLst>
              <a:gd name="adj1" fmla="val -59837"/>
              <a:gd name="adj2" fmla="val -33114"/>
              <a:gd name="adj3" fmla="val 16667"/>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dirty="0">
                <a:solidFill>
                  <a:schemeClr val="tx1"/>
                </a:solidFill>
              </a:rPr>
              <a:t>5. Use attached conference members list to add video-</a:t>
            </a:r>
            <a:r>
              <a:rPr lang="en-US" dirty="0" err="1">
                <a:solidFill>
                  <a:schemeClr val="tx1"/>
                </a:solidFill>
              </a:rPr>
              <a:t>io</a:t>
            </a:r>
            <a:r>
              <a:rPr lang="en-US" dirty="0">
                <a:solidFill>
                  <a:schemeClr val="tx1"/>
                </a:solidFill>
              </a:rPr>
              <a:t>, and add local member’s video on join.</a:t>
            </a:r>
          </a:p>
        </p:txBody>
      </p:sp>
    </p:spTree>
    <p:extLst>
      <p:ext uri="{BB962C8B-B14F-4D97-AF65-F5344CB8AC3E}">
        <p14:creationId xmlns:p14="http://schemas.microsoft.com/office/powerpoint/2010/main" val="276528070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0" y="1296389"/>
            <a:ext cx="8701661" cy="353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3"/>
          <p:cNvSpPr txBox="1">
            <a:spLocks/>
          </p:cNvSpPr>
          <p:nvPr/>
        </p:nvSpPr>
        <p:spPr>
          <a:xfrm>
            <a:off x="7275251" y="6441509"/>
            <a:ext cx="1063684" cy="424732"/>
          </a:xfrm>
          <a:prstGeom prst="rect">
            <a:avLst/>
          </a:prstGeom>
          <a:ln w="38100">
            <a:solidFill>
              <a:srgbClr val="C00000"/>
            </a:solidFill>
            <a:prstDash val="dash"/>
          </a:ln>
        </p:spPr>
        <p:txBody>
          <a:bodyPr wrap="square">
            <a:spAutoFit/>
          </a:bodyPr>
          <a:lst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a:lstStyle>
          <a:p>
            <a:pPr marL="0" indent="0">
              <a:buFont typeface="Webdings" pitchFamily="18" charset="2"/>
              <a:buNone/>
            </a:pPr>
            <a:r>
              <a:rPr lang="en-US" dirty="0" smtClean="0">
                <a:solidFill>
                  <a:srgbClr val="C00000"/>
                </a:solidFill>
              </a:rPr>
              <a:t>Demo</a:t>
            </a:r>
            <a:endParaRPr lang="en-US" dirty="0">
              <a:solidFill>
                <a:srgbClr val="C00000"/>
              </a:solidFill>
            </a:endParaRPr>
          </a:p>
        </p:txBody>
      </p:sp>
    </p:spTree>
    <p:extLst>
      <p:ext uri="{BB962C8B-B14F-4D97-AF65-F5344CB8AC3E}">
        <p14:creationId xmlns:p14="http://schemas.microsoft.com/office/powerpoint/2010/main" val="218920900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have we built?</a:t>
            </a:r>
            <a:endParaRPr lang="en-US" sz="4000" dirty="0"/>
          </a:p>
        </p:txBody>
      </p:sp>
      <p:sp>
        <p:nvSpPr>
          <p:cNvPr id="3" name="Content Placeholder 2"/>
          <p:cNvSpPr>
            <a:spLocks noGrp="1"/>
          </p:cNvSpPr>
          <p:nvPr>
            <p:ph sz="half" idx="1"/>
          </p:nvPr>
        </p:nvSpPr>
        <p:spPr>
          <a:xfrm>
            <a:off x="457200" y="1447800"/>
            <a:ext cx="5836920" cy="2453640"/>
          </a:xfrm>
        </p:spPr>
        <p:txBody>
          <a:bodyPr>
            <a:normAutofit/>
          </a:bodyPr>
          <a:lstStyle/>
          <a:p>
            <a:r>
              <a:rPr lang="en-US" dirty="0" smtClean="0"/>
              <a:t>Public chat service</a:t>
            </a:r>
          </a:p>
          <a:p>
            <a:r>
              <a:rPr lang="en-US" dirty="0" smtClean="0"/>
              <a:t>Instant messenger and communicator</a:t>
            </a:r>
          </a:p>
          <a:p>
            <a:r>
              <a:rPr lang="en-US" dirty="0" smtClean="0"/>
              <a:t>Video presence and contact list</a:t>
            </a:r>
          </a:p>
          <a:p>
            <a:r>
              <a:rPr lang="en-US" dirty="0" smtClean="0"/>
              <a:t>Personal wall for social sharing</a:t>
            </a:r>
          </a:p>
          <a:p>
            <a:r>
              <a:rPr lang="en-US" dirty="0" smtClean="0"/>
              <a:t>Enterprise video call</a:t>
            </a:r>
          </a:p>
        </p:txBody>
      </p:sp>
      <p:sp>
        <p:nvSpPr>
          <p:cNvPr id="4" name="Content Placeholder 3"/>
          <p:cNvSpPr>
            <a:spLocks noGrp="1"/>
          </p:cNvSpPr>
          <p:nvPr>
            <p:ph sz="half" idx="2"/>
          </p:nvPr>
        </p:nvSpPr>
        <p:spPr>
          <a:xfrm rot="21023869">
            <a:off x="5501639" y="2118360"/>
            <a:ext cx="3429000" cy="1397306"/>
          </a:xfrm>
          <a:ln w="38100">
            <a:solidFill>
              <a:srgbClr val="C00000"/>
            </a:solidFill>
            <a:prstDash val="dash"/>
          </a:ln>
        </p:spPr>
        <p:txBody>
          <a:bodyPr wrap="square">
            <a:spAutoFit/>
          </a:bodyPr>
          <a:lstStyle/>
          <a:p>
            <a:pPr marL="0" indent="0">
              <a:buNone/>
            </a:pPr>
            <a:r>
              <a:rPr lang="en-US" dirty="0" smtClean="0">
                <a:solidFill>
                  <a:srgbClr val="C00000"/>
                </a:solidFill>
              </a:rPr>
              <a:t>HTML5 (e.g., </a:t>
            </a:r>
            <a:r>
              <a:rPr lang="en-US" dirty="0" err="1" smtClean="0">
                <a:solidFill>
                  <a:srgbClr val="C00000"/>
                </a:solidFill>
              </a:rPr>
              <a:t>WebRTC</a:t>
            </a:r>
            <a:r>
              <a:rPr lang="en-US" dirty="0" smtClean="0">
                <a:solidFill>
                  <a:srgbClr val="C00000"/>
                </a:solidFill>
              </a:rPr>
              <a:t>)</a:t>
            </a:r>
          </a:p>
          <a:p>
            <a:pPr marL="0" indent="0">
              <a:buNone/>
            </a:pPr>
            <a:r>
              <a:rPr lang="en-US" dirty="0" smtClean="0">
                <a:solidFill>
                  <a:srgbClr val="C00000"/>
                </a:solidFill>
              </a:rPr>
              <a:t>Resource model</a:t>
            </a:r>
          </a:p>
          <a:p>
            <a:pPr marL="0" indent="0">
              <a:buNone/>
            </a:pPr>
            <a:r>
              <a:rPr lang="en-US" dirty="0" smtClean="0">
                <a:solidFill>
                  <a:srgbClr val="C00000"/>
                </a:solidFill>
              </a:rPr>
              <a:t>Small source code size</a:t>
            </a:r>
            <a:endParaRPr lang="en-US" dirty="0">
              <a:solidFill>
                <a:srgbClr val="C00000"/>
              </a:solidFill>
            </a:endParaRPr>
          </a:p>
        </p:txBody>
      </p:sp>
      <p:pic>
        <p:nvPicPr>
          <p:cNvPr id="5" name="Picture 8"/>
          <p:cNvPicPr>
            <a:picLocks noChangeAspect="1" noChangeArrowheads="1"/>
          </p:cNvPicPr>
          <p:nvPr/>
        </p:nvPicPr>
        <p:blipFill>
          <a:blip r:embed="rId3" cstate="print"/>
          <a:stretch>
            <a:fillRect/>
          </a:stretch>
        </p:blipFill>
        <p:spPr bwMode="auto">
          <a:xfrm>
            <a:off x="493120" y="4007680"/>
            <a:ext cx="1144124" cy="285032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5447245" y="4007680"/>
            <a:ext cx="3406174" cy="2850320"/>
          </a:xfrm>
          <a:prstGeom prst="rect">
            <a:avLst/>
          </a:prstGeom>
          <a:noFill/>
          <a:ln w="9525">
            <a:noFill/>
            <a:miter lim="800000"/>
            <a:headEnd/>
            <a:tailEnd/>
          </a:ln>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4539" y="4007680"/>
            <a:ext cx="2649030" cy="285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66595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are the challenges?</a:t>
            </a:r>
            <a:endParaRPr lang="en-US" sz="4000" dirty="0"/>
          </a:p>
        </p:txBody>
      </p:sp>
      <p:sp>
        <p:nvSpPr>
          <p:cNvPr id="3" name="Content Placeholder 2"/>
          <p:cNvSpPr>
            <a:spLocks noGrp="1"/>
          </p:cNvSpPr>
          <p:nvPr>
            <p:ph idx="1"/>
          </p:nvPr>
        </p:nvSpPr>
        <p:spPr>
          <a:xfrm>
            <a:off x="426720" y="1447801"/>
            <a:ext cx="8260080" cy="3246120"/>
          </a:xfrm>
          <a:noFill/>
        </p:spPr>
        <p:txBody>
          <a:bodyPr>
            <a:normAutofit/>
          </a:bodyPr>
          <a:lstStyle/>
          <a:p>
            <a:r>
              <a:rPr lang="en-US" dirty="0" smtClean="0"/>
              <a:t>Security and access control</a:t>
            </a:r>
          </a:p>
          <a:p>
            <a:r>
              <a:rPr lang="en-US" dirty="0" smtClean="0"/>
              <a:t>Cross domain access</a:t>
            </a:r>
          </a:p>
          <a:p>
            <a:r>
              <a:rPr lang="en-US" dirty="0" smtClean="0"/>
              <a:t>Robustness against failures</a:t>
            </a:r>
          </a:p>
          <a:p>
            <a:r>
              <a:rPr lang="en-US" dirty="0" smtClean="0"/>
              <a:t>Interoperability with existing VoIP (and video) systems</a:t>
            </a:r>
          </a:p>
          <a:p>
            <a:r>
              <a:rPr lang="en-US" dirty="0" smtClean="0"/>
              <a:t>…</a:t>
            </a:r>
            <a:endParaRPr lang="en-US" dirty="0"/>
          </a:p>
        </p:txBody>
      </p:sp>
      <p:sp>
        <p:nvSpPr>
          <p:cNvPr id="4" name="TextBox 3"/>
          <p:cNvSpPr txBox="1"/>
          <p:nvPr/>
        </p:nvSpPr>
        <p:spPr>
          <a:xfrm>
            <a:off x="1005840" y="5166360"/>
            <a:ext cx="7315200" cy="1082040"/>
          </a:xfrm>
          <a:prstGeom prst="rect">
            <a:avLst/>
          </a:prstGeom>
          <a:noFill/>
        </p:spPr>
        <p:txBody>
          <a:bodyPr wrap="none" rtlCol="0">
            <a:noAutofit/>
          </a:bodyPr>
          <a:lstStyle/>
          <a:p>
            <a:pPr algn="ctr"/>
            <a:r>
              <a:rPr lang="en-US" sz="2400" dirty="0">
                <a:solidFill>
                  <a:srgbClr val="C00000"/>
                </a:solidFill>
              </a:rPr>
              <a:t>Many more questions are answered in the detailed paper</a:t>
            </a:r>
          </a:p>
          <a:p>
            <a:pPr algn="ctr"/>
            <a:r>
              <a:rPr lang="en-US" sz="2400" dirty="0">
                <a:solidFill>
                  <a:schemeClr val="bg1">
                    <a:lumMod val="65000"/>
                  </a:schemeClr>
                </a:solidFill>
              </a:rPr>
              <a:t>Contact: </a:t>
            </a:r>
            <a:r>
              <a:rPr lang="en-US" sz="2400" dirty="0" smtClean="0">
                <a:solidFill>
                  <a:schemeClr val="bg1">
                    <a:lumMod val="65000"/>
                  </a:schemeClr>
                </a:solidFill>
              </a:rPr>
              <a:t>singh173@avaya.com</a:t>
            </a:r>
            <a:endParaRPr lang="en-US" sz="2400" dirty="0">
              <a:solidFill>
                <a:schemeClr val="bg1">
                  <a:lumMod val="65000"/>
                </a:schemeClr>
              </a:solidFill>
            </a:endParaRPr>
          </a:p>
        </p:txBody>
      </p:sp>
    </p:spTree>
    <p:extLst>
      <p:ext uri="{BB962C8B-B14F-4D97-AF65-F5344CB8AC3E}">
        <p14:creationId xmlns:p14="http://schemas.microsoft.com/office/powerpoint/2010/main" val="207032516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p:cNvSpPr>
            <a:spLocks noChangeAspect="1" noEditPoints="1" noChangeArrowheads="1"/>
          </p:cNvSpPr>
          <p:nvPr/>
        </p:nvSpPr>
        <p:spPr bwMode="auto">
          <a:xfrm>
            <a:off x="5913120" y="1341120"/>
            <a:ext cx="3063240" cy="256032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w="9525">
            <a:solidFill>
              <a:srgbClr val="000000"/>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sz="4000" dirty="0" smtClean="0"/>
              <a:t>What is the take-home message?</a:t>
            </a:r>
            <a:endParaRPr lang="en-US" sz="4000" dirty="0"/>
          </a:p>
        </p:txBody>
      </p:sp>
      <p:sp>
        <p:nvSpPr>
          <p:cNvPr id="3" name="Content Placeholder 2"/>
          <p:cNvSpPr>
            <a:spLocks noGrp="1"/>
          </p:cNvSpPr>
          <p:nvPr>
            <p:ph idx="1"/>
          </p:nvPr>
        </p:nvSpPr>
        <p:spPr>
          <a:xfrm>
            <a:off x="457200" y="1447800"/>
            <a:ext cx="5425440" cy="4526279"/>
          </a:xfrm>
        </p:spPr>
        <p:txBody>
          <a:bodyPr>
            <a:noAutofit/>
          </a:bodyPr>
          <a:lstStyle/>
          <a:p>
            <a:pPr marL="457200" indent="-457200">
              <a:buFont typeface="+mj-lt"/>
              <a:buAutoNum type="arabicPeriod"/>
            </a:pPr>
            <a:r>
              <a:rPr lang="en-US" dirty="0" smtClean="0"/>
              <a:t>Socially aware cloud storage separate from websites solves several problems found in existing social apps</a:t>
            </a:r>
          </a:p>
          <a:p>
            <a:pPr marL="457200" indent="-457200">
              <a:buFont typeface="+mj-lt"/>
              <a:buAutoNum type="arabicPeriod"/>
            </a:pPr>
            <a:r>
              <a:rPr lang="en-US" dirty="0" smtClean="0"/>
              <a:t>Resource </a:t>
            </a:r>
            <a:r>
              <a:rPr lang="en-US" dirty="0"/>
              <a:t>server may be deployed on premise (within an enterprise) or on cloud (for public or private access)</a:t>
            </a:r>
            <a:endParaRPr lang="en-US" dirty="0">
              <a:solidFill>
                <a:schemeClr val="bg1">
                  <a:lumMod val="65000"/>
                </a:schemeClr>
              </a:solidFill>
            </a:endParaRPr>
          </a:p>
          <a:p>
            <a:pPr marL="457200" indent="-457200">
              <a:buFont typeface="+mj-lt"/>
              <a:buAutoNum type="arabicPeriod"/>
            </a:pPr>
            <a:r>
              <a:rPr lang="en-US" dirty="0" smtClean="0"/>
              <a:t>Complex communicating </a:t>
            </a:r>
            <a:r>
              <a:rPr lang="en-US" dirty="0" smtClean="0"/>
              <a:t>application logic </a:t>
            </a:r>
            <a:r>
              <a:rPr lang="en-US" dirty="0" smtClean="0"/>
              <a:t>can run entirely in web browsers, while mashing up at the data level</a:t>
            </a:r>
          </a:p>
          <a:p>
            <a:pPr marL="457200" indent="-457200">
              <a:buFont typeface="+mj-lt"/>
              <a:buAutoNum type="arabicPeriod"/>
            </a:pPr>
            <a:endParaRPr lang="en-US" dirty="0">
              <a:solidFill>
                <a:schemeClr val="bg1">
                  <a:lumMod val="65000"/>
                </a:schemeClr>
              </a:solidFill>
            </a:endParaRPr>
          </a:p>
        </p:txBody>
      </p:sp>
      <p:sp>
        <p:nvSpPr>
          <p:cNvPr id="4" name="Oval 3"/>
          <p:cNvSpPr/>
          <p:nvPr/>
        </p:nvSpPr>
        <p:spPr>
          <a:xfrm>
            <a:off x="6254987" y="1706880"/>
            <a:ext cx="1005840" cy="929640"/>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t>Real-time</a:t>
            </a:r>
          </a:p>
        </p:txBody>
      </p:sp>
      <p:sp>
        <p:nvSpPr>
          <p:cNvPr id="5" name="Oval 4"/>
          <p:cNvSpPr/>
          <p:nvPr/>
        </p:nvSpPr>
        <p:spPr>
          <a:xfrm>
            <a:off x="7589520" y="1706880"/>
            <a:ext cx="1005840" cy="929640"/>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t>Social</a:t>
            </a:r>
          </a:p>
        </p:txBody>
      </p:sp>
      <p:sp>
        <p:nvSpPr>
          <p:cNvPr id="6" name="Oval 5"/>
          <p:cNvSpPr/>
          <p:nvPr/>
        </p:nvSpPr>
        <p:spPr>
          <a:xfrm>
            <a:off x="6918960" y="2727960"/>
            <a:ext cx="1005840" cy="929640"/>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t>Web,</a:t>
            </a:r>
          </a:p>
          <a:p>
            <a:pPr algn="ctr">
              <a:lnSpc>
                <a:spcPct val="90000"/>
              </a:lnSpc>
            </a:pPr>
            <a:r>
              <a:rPr lang="en-US" sz="1400" dirty="0" smtClean="0"/>
              <a:t>Mobile</a:t>
            </a:r>
          </a:p>
        </p:txBody>
      </p:sp>
      <p:cxnSp>
        <p:nvCxnSpPr>
          <p:cNvPr id="10" name="Straight Connector 9"/>
          <p:cNvCxnSpPr>
            <a:stCxn id="4" idx="5"/>
          </p:cNvCxnSpPr>
          <p:nvPr/>
        </p:nvCxnSpPr>
        <p:spPr>
          <a:xfrm>
            <a:off x="7113525" y="2500377"/>
            <a:ext cx="147302" cy="242823"/>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65925" y="2286000"/>
            <a:ext cx="323595" cy="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5" idx="3"/>
          </p:cNvCxnSpPr>
          <p:nvPr/>
        </p:nvCxnSpPr>
        <p:spPr>
          <a:xfrm flipV="1">
            <a:off x="7589520" y="2500377"/>
            <a:ext cx="147302" cy="242823"/>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0827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People forget…</a:t>
            </a:r>
          </a:p>
        </p:txBody>
      </p:sp>
      <p:sp>
        <p:nvSpPr>
          <p:cNvPr id="3" name="Content Placeholder 2"/>
          <p:cNvSpPr>
            <a:spLocks noGrp="1"/>
          </p:cNvSpPr>
          <p:nvPr>
            <p:ph idx="1"/>
          </p:nvPr>
        </p:nvSpPr>
        <p:spPr>
          <a:xfrm>
            <a:off x="457200" y="1447801"/>
            <a:ext cx="8229600" cy="1654628"/>
          </a:xfrm>
        </p:spPr>
        <p:txBody>
          <a:bodyPr>
            <a:normAutofit/>
          </a:bodyPr>
          <a:lstStyle/>
          <a:p>
            <a:r>
              <a:rPr lang="en-US" sz="2800" dirty="0">
                <a:solidFill>
                  <a:schemeClr val="bg1">
                    <a:lumMod val="65000"/>
                  </a:schemeClr>
                </a:solidFill>
              </a:rPr>
              <a:t>Systems: files </a:t>
            </a:r>
            <a:r>
              <a:rPr lang="en-US" sz="2800" dirty="0" smtClean="0">
                <a:solidFill>
                  <a:schemeClr val="bg1">
                    <a:lumMod val="65000"/>
                  </a:schemeClr>
                </a:solidFill>
              </a:rPr>
              <a:t>vs. </a:t>
            </a:r>
            <a:r>
              <a:rPr lang="en-US" sz="2800" dirty="0">
                <a:solidFill>
                  <a:schemeClr val="bg1">
                    <a:lumMod val="65000"/>
                  </a:schemeClr>
                </a:solidFill>
              </a:rPr>
              <a:t>application software</a:t>
            </a:r>
          </a:p>
          <a:p>
            <a:r>
              <a:rPr lang="en-US" sz="2800" dirty="0">
                <a:solidFill>
                  <a:schemeClr val="bg1">
                    <a:lumMod val="65000"/>
                  </a:schemeClr>
                </a:solidFill>
              </a:rPr>
              <a:t>Software engineering: data model </a:t>
            </a:r>
            <a:r>
              <a:rPr lang="en-US" sz="2800" dirty="0" err="1">
                <a:solidFill>
                  <a:schemeClr val="bg1">
                    <a:lumMod val="65000"/>
                  </a:schemeClr>
                </a:solidFill>
              </a:rPr>
              <a:t>vs</a:t>
            </a:r>
            <a:r>
              <a:rPr lang="en-US" sz="2800" dirty="0">
                <a:solidFill>
                  <a:schemeClr val="bg1">
                    <a:lumMod val="65000"/>
                  </a:schemeClr>
                </a:solidFill>
              </a:rPr>
              <a:t> view</a:t>
            </a:r>
          </a:p>
          <a:p>
            <a:r>
              <a:rPr lang="en-US" sz="2800" dirty="0"/>
              <a:t>Social web: who owns your friends?</a:t>
            </a:r>
            <a:r>
              <a:rPr lang="en-US" sz="2800" baseline="30000" dirty="0"/>
              <a:t>1</a:t>
            </a:r>
          </a:p>
        </p:txBody>
      </p:sp>
      <p:sp>
        <p:nvSpPr>
          <p:cNvPr id="4" name="TextBox 3"/>
          <p:cNvSpPr txBox="1"/>
          <p:nvPr/>
        </p:nvSpPr>
        <p:spPr>
          <a:xfrm>
            <a:off x="506186" y="6123213"/>
            <a:ext cx="8229600" cy="440884"/>
          </a:xfrm>
          <a:prstGeom prst="rect">
            <a:avLst/>
          </a:prstGeom>
          <a:noFill/>
        </p:spPr>
        <p:txBody>
          <a:bodyPr wrap="none" rtlCol="0">
            <a:noAutofit/>
          </a:bodyPr>
          <a:lstStyle/>
          <a:p>
            <a:pPr>
              <a:lnSpc>
                <a:spcPct val="90000"/>
              </a:lnSpc>
            </a:pPr>
            <a:r>
              <a:rPr lang="en-US" sz="1600" baseline="30000" dirty="0"/>
              <a:t>1</a:t>
            </a:r>
            <a:r>
              <a:rPr lang="en-US" sz="1600" dirty="0"/>
              <a:t>http://www.technologyreview.com/featuredstory/410311/who-owns-your-friends/</a:t>
            </a:r>
          </a:p>
        </p:txBody>
      </p:sp>
      <p:grpSp>
        <p:nvGrpSpPr>
          <p:cNvPr id="34" name="Group 33"/>
          <p:cNvGrpSpPr/>
          <p:nvPr/>
        </p:nvGrpSpPr>
        <p:grpSpPr>
          <a:xfrm>
            <a:off x="3499819" y="3385453"/>
            <a:ext cx="1692745" cy="1866934"/>
            <a:chOff x="3499819" y="3385453"/>
            <a:chExt cx="1692745" cy="1866934"/>
          </a:xfrm>
        </p:grpSpPr>
        <p:sp>
          <p:nvSpPr>
            <p:cNvPr id="12" name="Rectangle 11"/>
            <p:cNvSpPr/>
            <p:nvPr/>
          </p:nvSpPr>
          <p:spPr>
            <a:xfrm>
              <a:off x="3499819" y="3385453"/>
              <a:ext cx="734785" cy="424543"/>
            </a:xfrm>
            <a:prstGeom prst="rect">
              <a:avLst/>
            </a:prstGeom>
            <a:solidFill>
              <a:srgbClr val="98050E"/>
            </a:solidFill>
            <a:ln w="19050">
              <a:solidFill>
                <a:srgbClr val="98050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bg1"/>
                  </a:solidFill>
                </a:rPr>
                <a:t>Data</a:t>
              </a:r>
            </a:p>
          </p:txBody>
        </p:sp>
        <p:sp>
          <p:nvSpPr>
            <p:cNvPr id="13" name="Rectangle 12"/>
            <p:cNvSpPr/>
            <p:nvPr/>
          </p:nvSpPr>
          <p:spPr>
            <a:xfrm>
              <a:off x="3505258" y="4093039"/>
              <a:ext cx="734785" cy="424543"/>
            </a:xfrm>
            <a:prstGeom prst="rect">
              <a:avLst/>
            </a:prstGeom>
            <a:noFill/>
            <a:ln w="19050">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rgbClr val="0070C0"/>
                  </a:solidFill>
                </a:rPr>
                <a:t>App</a:t>
              </a:r>
            </a:p>
          </p:txBody>
        </p:sp>
        <p:sp>
          <p:nvSpPr>
            <p:cNvPr id="14" name="Rectangle 13"/>
            <p:cNvSpPr/>
            <p:nvPr/>
          </p:nvSpPr>
          <p:spPr>
            <a:xfrm>
              <a:off x="3995128" y="4827844"/>
              <a:ext cx="734785" cy="424543"/>
            </a:xfrm>
            <a:prstGeom prst="rect">
              <a:avLst/>
            </a:prstGeom>
            <a:noFill/>
            <a:ln w="1905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rgbClr val="00B050"/>
                  </a:solidFill>
                </a:rPr>
                <a:t>User</a:t>
              </a:r>
            </a:p>
          </p:txBody>
        </p:sp>
        <p:cxnSp>
          <p:nvCxnSpPr>
            <p:cNvPr id="15" name="Straight Arrow Connector 14"/>
            <p:cNvCxnSpPr>
              <a:stCxn id="13" idx="0"/>
              <a:endCxn id="12" idx="2"/>
            </p:cNvCxnSpPr>
            <p:nvPr/>
          </p:nvCxnSpPr>
          <p:spPr>
            <a:xfrm flipH="1" flipV="1">
              <a:off x="3867212" y="3809996"/>
              <a:ext cx="5439" cy="283043"/>
            </a:xfrm>
            <a:prstGeom prst="straightConnector1">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50244" y="4517582"/>
              <a:ext cx="0" cy="310262"/>
            </a:xfrm>
            <a:prstGeom prst="straightConnector1">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547579" y="4523021"/>
              <a:ext cx="0" cy="310262"/>
            </a:xfrm>
            <a:prstGeom prst="straightConnector1">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457779" y="4098478"/>
              <a:ext cx="734785" cy="424543"/>
            </a:xfrm>
            <a:prstGeom prst="rect">
              <a:avLst/>
            </a:prstGeom>
            <a:noFill/>
            <a:ln w="19050">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rgbClr val="0070C0"/>
                  </a:solidFill>
                </a:rPr>
                <a:t>App</a:t>
              </a:r>
            </a:p>
          </p:txBody>
        </p:sp>
        <p:sp>
          <p:nvSpPr>
            <p:cNvPr id="19" name="Freeform 18"/>
            <p:cNvSpPr/>
            <p:nvPr/>
          </p:nvSpPr>
          <p:spPr>
            <a:xfrm>
              <a:off x="4000526" y="3804557"/>
              <a:ext cx="457200" cy="457200"/>
            </a:xfrm>
            <a:custGeom>
              <a:avLst/>
              <a:gdLst>
                <a:gd name="connsiteX0" fmla="*/ 457200 w 457200"/>
                <a:gd name="connsiteY0" fmla="*/ 457200 h 457200"/>
                <a:gd name="connsiteX1" fmla="*/ 81643 w 457200"/>
                <a:gd name="connsiteY1" fmla="*/ 359228 h 457200"/>
                <a:gd name="connsiteX2" fmla="*/ 0 w 457200"/>
                <a:gd name="connsiteY2" fmla="*/ 0 h 457200"/>
                <a:gd name="connsiteX3" fmla="*/ 0 w 457200"/>
                <a:gd name="connsiteY3" fmla="*/ 0 h 457200"/>
              </a:gdLst>
              <a:ahLst/>
              <a:cxnLst>
                <a:cxn ang="0">
                  <a:pos x="connsiteX0" y="connsiteY0"/>
                </a:cxn>
                <a:cxn ang="0">
                  <a:pos x="connsiteX1" y="connsiteY1"/>
                </a:cxn>
                <a:cxn ang="0">
                  <a:pos x="connsiteX2" y="connsiteY2"/>
                </a:cxn>
                <a:cxn ang="0">
                  <a:pos x="connsiteX3" y="connsiteY3"/>
                </a:cxn>
              </a:cxnLst>
              <a:rect l="l" t="t" r="r" b="b"/>
              <a:pathLst>
                <a:path w="457200" h="457200">
                  <a:moveTo>
                    <a:pt x="457200" y="457200"/>
                  </a:moveTo>
                  <a:cubicBezTo>
                    <a:pt x="307521" y="446314"/>
                    <a:pt x="157843" y="435428"/>
                    <a:pt x="81643" y="359228"/>
                  </a:cubicBezTo>
                  <a:cubicBezTo>
                    <a:pt x="5443" y="283028"/>
                    <a:pt x="0" y="0"/>
                    <a:pt x="0" y="0"/>
                  </a:cubicBezTo>
                  <a:lnTo>
                    <a:pt x="0" y="0"/>
                  </a:lnTo>
                </a:path>
              </a:pathLst>
            </a:custGeom>
            <a:ln w="19050">
              <a:solidFill>
                <a:schemeClr val="tx1"/>
              </a:solidFill>
              <a:miter lim="8000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p:cNvGrpSpPr/>
          <p:nvPr/>
        </p:nvGrpSpPr>
        <p:grpSpPr>
          <a:xfrm>
            <a:off x="6134227" y="3390892"/>
            <a:ext cx="1083133" cy="1866934"/>
            <a:chOff x="6134227" y="3390892"/>
            <a:chExt cx="1083133" cy="1866934"/>
          </a:xfrm>
        </p:grpSpPr>
        <p:sp>
          <p:nvSpPr>
            <p:cNvPr id="20" name="Rectangle 19"/>
            <p:cNvSpPr/>
            <p:nvPr/>
          </p:nvSpPr>
          <p:spPr>
            <a:xfrm>
              <a:off x="6134227" y="3390892"/>
              <a:ext cx="734785" cy="424543"/>
            </a:xfrm>
            <a:prstGeom prst="rect">
              <a:avLst/>
            </a:prstGeom>
            <a:solidFill>
              <a:srgbClr val="98050E"/>
            </a:solidFill>
            <a:ln w="19050">
              <a:solidFill>
                <a:srgbClr val="98050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bg1"/>
                  </a:solidFill>
                </a:rPr>
                <a:t>Data</a:t>
              </a:r>
            </a:p>
          </p:txBody>
        </p:sp>
        <p:sp>
          <p:nvSpPr>
            <p:cNvPr id="21" name="Rectangle 20"/>
            <p:cNvSpPr/>
            <p:nvPr/>
          </p:nvSpPr>
          <p:spPr>
            <a:xfrm>
              <a:off x="6482575" y="4098478"/>
              <a:ext cx="734785" cy="424543"/>
            </a:xfrm>
            <a:prstGeom prst="rect">
              <a:avLst/>
            </a:prstGeom>
            <a:noFill/>
            <a:ln w="19050">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rgbClr val="0070C0"/>
                  </a:solidFill>
                </a:rPr>
                <a:t>App</a:t>
              </a:r>
            </a:p>
          </p:txBody>
        </p:sp>
        <p:sp>
          <p:nvSpPr>
            <p:cNvPr id="22" name="Rectangle 21"/>
            <p:cNvSpPr/>
            <p:nvPr/>
          </p:nvSpPr>
          <p:spPr>
            <a:xfrm>
              <a:off x="6139666" y="4833283"/>
              <a:ext cx="734785" cy="424543"/>
            </a:xfrm>
            <a:prstGeom prst="rect">
              <a:avLst/>
            </a:prstGeom>
            <a:noFill/>
            <a:ln w="1905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rgbClr val="00B050"/>
                  </a:solidFill>
                </a:rPr>
                <a:t>User</a:t>
              </a:r>
            </a:p>
          </p:txBody>
        </p:sp>
        <p:cxnSp>
          <p:nvCxnSpPr>
            <p:cNvPr id="24" name="Straight Arrow Connector 23"/>
            <p:cNvCxnSpPr/>
            <p:nvPr/>
          </p:nvCxnSpPr>
          <p:spPr>
            <a:xfrm flipH="1" flipV="1">
              <a:off x="6302856" y="3820886"/>
              <a:ext cx="8255" cy="1012397"/>
            </a:xfrm>
            <a:prstGeom prst="straightConnector1">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692117" y="4528460"/>
              <a:ext cx="0" cy="310262"/>
            </a:xfrm>
            <a:prstGeom prst="straightConnector1">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664910" y="3815435"/>
              <a:ext cx="5439" cy="283043"/>
            </a:xfrm>
            <a:prstGeom prst="straightConnector1">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865435" y="3380014"/>
            <a:ext cx="1749874" cy="1866934"/>
            <a:chOff x="865435" y="3380014"/>
            <a:chExt cx="1749874" cy="1866934"/>
          </a:xfrm>
        </p:grpSpPr>
        <p:sp>
          <p:nvSpPr>
            <p:cNvPr id="5" name="Rectangle 4"/>
            <p:cNvSpPr/>
            <p:nvPr/>
          </p:nvSpPr>
          <p:spPr>
            <a:xfrm>
              <a:off x="865435" y="3380014"/>
              <a:ext cx="734785" cy="424543"/>
            </a:xfrm>
            <a:prstGeom prst="rect">
              <a:avLst/>
            </a:prstGeom>
            <a:solidFill>
              <a:srgbClr val="98050E"/>
            </a:solidFill>
            <a:ln w="19050">
              <a:solidFill>
                <a:srgbClr val="98050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bg1"/>
                  </a:solidFill>
                </a:rPr>
                <a:t>Data</a:t>
              </a:r>
            </a:p>
          </p:txBody>
        </p:sp>
        <p:sp>
          <p:nvSpPr>
            <p:cNvPr id="6" name="Rectangle 5"/>
            <p:cNvSpPr/>
            <p:nvPr/>
          </p:nvSpPr>
          <p:spPr>
            <a:xfrm>
              <a:off x="870874" y="4087600"/>
              <a:ext cx="734785" cy="424543"/>
            </a:xfrm>
            <a:prstGeom prst="rect">
              <a:avLst/>
            </a:prstGeom>
            <a:noFill/>
            <a:ln w="19050">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rgbClr val="0070C0"/>
                  </a:solidFill>
                </a:rPr>
                <a:t>App</a:t>
              </a:r>
            </a:p>
          </p:txBody>
        </p:sp>
        <p:sp>
          <p:nvSpPr>
            <p:cNvPr id="7" name="Rectangle 6"/>
            <p:cNvSpPr/>
            <p:nvPr/>
          </p:nvSpPr>
          <p:spPr>
            <a:xfrm>
              <a:off x="1404274" y="4822405"/>
              <a:ext cx="734785" cy="424543"/>
            </a:xfrm>
            <a:prstGeom prst="rect">
              <a:avLst/>
            </a:prstGeom>
            <a:noFill/>
            <a:ln w="1905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rgbClr val="00B050"/>
                  </a:solidFill>
                </a:rPr>
                <a:t>User</a:t>
              </a:r>
            </a:p>
          </p:txBody>
        </p:sp>
        <p:cxnSp>
          <p:nvCxnSpPr>
            <p:cNvPr id="9" name="Straight Arrow Connector 8"/>
            <p:cNvCxnSpPr>
              <a:stCxn id="6" idx="0"/>
              <a:endCxn id="5" idx="2"/>
            </p:cNvCxnSpPr>
            <p:nvPr/>
          </p:nvCxnSpPr>
          <p:spPr>
            <a:xfrm flipH="1" flipV="1">
              <a:off x="1232828" y="3804557"/>
              <a:ext cx="5439" cy="283043"/>
            </a:xfrm>
            <a:prstGeom prst="straightConnector1">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485900" y="4514851"/>
              <a:ext cx="1" cy="285749"/>
            </a:xfrm>
            <a:prstGeom prst="straightConnector1">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875085" y="3380014"/>
              <a:ext cx="734785" cy="424543"/>
            </a:xfrm>
            <a:prstGeom prst="rect">
              <a:avLst/>
            </a:prstGeom>
            <a:solidFill>
              <a:srgbClr val="98050E"/>
            </a:solidFill>
            <a:ln w="19050">
              <a:solidFill>
                <a:srgbClr val="98050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bg1"/>
                  </a:solidFill>
                </a:rPr>
                <a:t>Data</a:t>
              </a:r>
            </a:p>
          </p:txBody>
        </p:sp>
        <p:sp>
          <p:nvSpPr>
            <p:cNvPr id="30" name="Rectangle 29"/>
            <p:cNvSpPr/>
            <p:nvPr/>
          </p:nvSpPr>
          <p:spPr>
            <a:xfrm>
              <a:off x="1880524" y="4087600"/>
              <a:ext cx="734785" cy="424543"/>
            </a:xfrm>
            <a:prstGeom prst="rect">
              <a:avLst/>
            </a:prstGeom>
            <a:noFill/>
            <a:ln w="19050">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rgbClr val="0070C0"/>
                  </a:solidFill>
                </a:rPr>
                <a:t>App</a:t>
              </a:r>
            </a:p>
          </p:txBody>
        </p:sp>
        <p:cxnSp>
          <p:nvCxnSpPr>
            <p:cNvPr id="31" name="Straight Arrow Connector 30"/>
            <p:cNvCxnSpPr>
              <a:stCxn id="30" idx="0"/>
              <a:endCxn id="28" idx="2"/>
            </p:cNvCxnSpPr>
            <p:nvPr/>
          </p:nvCxnSpPr>
          <p:spPr>
            <a:xfrm flipH="1" flipV="1">
              <a:off x="2242478" y="3804557"/>
              <a:ext cx="5439" cy="283043"/>
            </a:xfrm>
            <a:prstGeom prst="straightConnector1">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000250" y="4514851"/>
              <a:ext cx="1" cy="285749"/>
            </a:xfrm>
            <a:prstGeom prst="straightConnector1">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438939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is the problem?</a:t>
            </a:r>
            <a:endParaRPr lang="en-US" sz="4000" dirty="0"/>
          </a:p>
        </p:txBody>
      </p:sp>
      <p:sp>
        <p:nvSpPr>
          <p:cNvPr id="3" name="Content Placeholder 2"/>
          <p:cNvSpPr>
            <a:spLocks noGrp="1"/>
          </p:cNvSpPr>
          <p:nvPr>
            <p:ph idx="1"/>
          </p:nvPr>
        </p:nvSpPr>
        <p:spPr>
          <a:xfrm>
            <a:off x="476250" y="1402080"/>
            <a:ext cx="8164830" cy="4522469"/>
          </a:xfrm>
        </p:spPr>
        <p:txBody>
          <a:bodyPr>
            <a:normAutofit fontScale="92500"/>
          </a:bodyPr>
          <a:lstStyle/>
          <a:p>
            <a:r>
              <a:rPr lang="en-US" sz="2800" dirty="0"/>
              <a:t>User leaves obsolete data </a:t>
            </a:r>
            <a:r>
              <a:rPr lang="en-US" sz="2800" dirty="0" smtClean="0"/>
              <a:t>everywhere.</a:t>
            </a:r>
          </a:p>
          <a:p>
            <a:r>
              <a:rPr lang="en-US" sz="2800" dirty="0" smtClean="0"/>
              <a:t>Big </a:t>
            </a:r>
            <a:r>
              <a:rPr lang="en-US" sz="2800" dirty="0"/>
              <a:t>web companies dictate which app is used.</a:t>
            </a:r>
          </a:p>
          <a:p>
            <a:r>
              <a:rPr lang="en-US" sz="2800" dirty="0" smtClean="0"/>
              <a:t>Useful </a:t>
            </a:r>
            <a:r>
              <a:rPr lang="en-US" sz="2800" dirty="0"/>
              <a:t>data is lost when a website goes under</a:t>
            </a:r>
            <a:r>
              <a:rPr lang="en-US" sz="2800" dirty="0" smtClean="0"/>
              <a:t>.</a:t>
            </a:r>
          </a:p>
          <a:p>
            <a:endParaRPr lang="en-US" sz="2800" dirty="0"/>
          </a:p>
          <a:p>
            <a:endParaRPr lang="en-US" sz="2800" dirty="0" smtClean="0"/>
          </a:p>
          <a:p>
            <a:endParaRPr lang="en-US" sz="2800" dirty="0"/>
          </a:p>
          <a:p>
            <a:endParaRPr lang="en-US" sz="2800" dirty="0" smtClean="0"/>
          </a:p>
          <a:p>
            <a:endParaRPr lang="en-US" sz="2800" dirty="0"/>
          </a:p>
          <a:p>
            <a:pPr marL="0" indent="0">
              <a:buNone/>
            </a:pPr>
            <a:r>
              <a:rPr lang="en-US" sz="2800" dirty="0"/>
              <a:t>The problem is aggravated in communicating </a:t>
            </a:r>
            <a:r>
              <a:rPr lang="en-US" sz="2800" dirty="0" smtClean="0"/>
              <a:t>apps</a:t>
            </a:r>
            <a:endParaRPr lang="en-US" sz="2800" dirty="0"/>
          </a:p>
        </p:txBody>
      </p:sp>
      <p:sp>
        <p:nvSpPr>
          <p:cNvPr id="5" name="Rectangle 4"/>
          <p:cNvSpPr/>
          <p:nvPr/>
        </p:nvSpPr>
        <p:spPr>
          <a:xfrm>
            <a:off x="1158240" y="3173524"/>
            <a:ext cx="3200400" cy="868680"/>
          </a:xfrm>
          <a:prstGeom prst="rect">
            <a:avLst/>
          </a:prstGeom>
          <a:solidFill>
            <a:srgbClr val="C00000"/>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dirty="0" smtClean="0"/>
              <a:t>Redundancy</a:t>
            </a:r>
          </a:p>
        </p:txBody>
      </p:sp>
      <p:sp>
        <p:nvSpPr>
          <p:cNvPr id="6" name="Rectangle 5"/>
          <p:cNvSpPr/>
          <p:nvPr/>
        </p:nvSpPr>
        <p:spPr>
          <a:xfrm>
            <a:off x="4602480" y="3173524"/>
            <a:ext cx="3200400" cy="868680"/>
          </a:xfrm>
          <a:prstGeom prst="rect">
            <a:avLst/>
          </a:prstGeom>
          <a:solidFill>
            <a:srgbClr val="C00000"/>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dirty="0" smtClean="0"/>
              <a:t>Application lock-in</a:t>
            </a:r>
          </a:p>
        </p:txBody>
      </p:sp>
      <p:sp>
        <p:nvSpPr>
          <p:cNvPr id="7" name="Rectangle 6"/>
          <p:cNvSpPr/>
          <p:nvPr/>
        </p:nvSpPr>
        <p:spPr>
          <a:xfrm>
            <a:off x="1173480" y="4270804"/>
            <a:ext cx="3200400" cy="868680"/>
          </a:xfrm>
          <a:prstGeom prst="rect">
            <a:avLst/>
          </a:prstGeom>
          <a:solidFill>
            <a:srgbClr val="C00000"/>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dirty="0" smtClean="0"/>
              <a:t>Rigid data boundary</a:t>
            </a:r>
          </a:p>
        </p:txBody>
      </p:sp>
      <p:sp>
        <p:nvSpPr>
          <p:cNvPr id="8" name="Rectangle 7"/>
          <p:cNvSpPr/>
          <p:nvPr/>
        </p:nvSpPr>
        <p:spPr>
          <a:xfrm>
            <a:off x="4602480" y="4286044"/>
            <a:ext cx="3200400" cy="868680"/>
          </a:xfrm>
          <a:prstGeom prst="rect">
            <a:avLst/>
          </a:prstGeom>
          <a:solidFill>
            <a:srgbClr val="C00000"/>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dirty="0" smtClean="0"/>
              <a:t>Tied lifetime of data</a:t>
            </a:r>
          </a:p>
        </p:txBody>
      </p:sp>
    </p:spTree>
    <p:extLst>
      <p:ext uri="{BB962C8B-B14F-4D97-AF65-F5344CB8AC3E}">
        <p14:creationId xmlns:p14="http://schemas.microsoft.com/office/powerpoint/2010/main" val="121717716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 this talk…</a:t>
            </a:r>
            <a:endParaRPr lang="en-US" sz="4000"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solidFill>
                  <a:schemeClr val="bg1">
                    <a:lumMod val="65000"/>
                  </a:schemeClr>
                </a:solidFill>
              </a:rPr>
              <a:t>What is the problem?</a:t>
            </a:r>
          </a:p>
          <a:p>
            <a:pPr marL="457200" indent="-457200">
              <a:buFont typeface="+mj-lt"/>
              <a:buAutoNum type="arabicPeriod"/>
            </a:pPr>
            <a:r>
              <a:rPr lang="en-US" dirty="0" smtClean="0">
                <a:solidFill>
                  <a:schemeClr val="bg1">
                    <a:lumMod val="65000"/>
                  </a:schemeClr>
                </a:solidFill>
              </a:rPr>
              <a:t>What is </a:t>
            </a:r>
            <a:r>
              <a:rPr lang="en-US" dirty="0" smtClean="0"/>
              <a:t>resource-based application model</a:t>
            </a:r>
            <a:r>
              <a:rPr lang="en-US" dirty="0" smtClean="0">
                <a:solidFill>
                  <a:schemeClr val="bg1">
                    <a:lumMod val="65000"/>
                  </a:schemeClr>
                </a:solidFill>
              </a:rPr>
              <a:t>?</a:t>
            </a:r>
          </a:p>
          <a:p>
            <a:pPr marL="457200" indent="-457200">
              <a:buFont typeface="+mj-lt"/>
              <a:buAutoNum type="arabicPeriod"/>
            </a:pPr>
            <a:r>
              <a:rPr lang="en-US" dirty="0" smtClean="0">
                <a:solidFill>
                  <a:schemeClr val="bg1">
                    <a:lumMod val="65000"/>
                  </a:schemeClr>
                </a:solidFill>
              </a:rPr>
              <a:t>What are </a:t>
            </a:r>
            <a:r>
              <a:rPr lang="en-US" dirty="0" smtClean="0"/>
              <a:t>web communication widgets</a:t>
            </a:r>
            <a:r>
              <a:rPr lang="en-US" dirty="0" smtClean="0">
                <a:solidFill>
                  <a:schemeClr val="bg1">
                    <a:lumMod val="65000"/>
                  </a:schemeClr>
                </a:solidFill>
              </a:rPr>
              <a:t>?</a:t>
            </a:r>
          </a:p>
          <a:p>
            <a:pPr marL="457200" indent="-457200">
              <a:buFont typeface="+mj-lt"/>
              <a:buAutoNum type="arabicPeriod"/>
            </a:pPr>
            <a:r>
              <a:rPr lang="en-US" dirty="0" smtClean="0">
                <a:solidFill>
                  <a:schemeClr val="bg1">
                    <a:lumMod val="65000"/>
                  </a:schemeClr>
                </a:solidFill>
              </a:rPr>
              <a:t>How do they apply in real scenarios?</a:t>
            </a:r>
          </a:p>
          <a:p>
            <a:pPr marL="457200" indent="-457200">
              <a:buFont typeface="+mj-lt"/>
              <a:buAutoNum type="arabicPeriod"/>
            </a:pPr>
            <a:r>
              <a:rPr lang="en-US" dirty="0" smtClean="0">
                <a:solidFill>
                  <a:schemeClr val="bg1">
                    <a:lumMod val="65000"/>
                  </a:schemeClr>
                </a:solidFill>
              </a:rPr>
              <a:t>What are the challenges?</a:t>
            </a:r>
          </a:p>
        </p:txBody>
      </p:sp>
    </p:spTree>
    <p:extLst>
      <p:ext uri="{BB962C8B-B14F-4D97-AF65-F5344CB8AC3E}">
        <p14:creationId xmlns:p14="http://schemas.microsoft.com/office/powerpoint/2010/main" val="140681497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Background: web applications</a:t>
            </a:r>
            <a:endParaRPr lang="en-US" sz="4000" dirty="0"/>
          </a:p>
        </p:txBody>
      </p:sp>
      <p:sp>
        <p:nvSpPr>
          <p:cNvPr id="4" name="Rectangle 3"/>
          <p:cNvSpPr/>
          <p:nvPr/>
        </p:nvSpPr>
        <p:spPr>
          <a:xfrm>
            <a:off x="1115777" y="3083392"/>
            <a:ext cx="1387929" cy="783772"/>
          </a:xfrm>
          <a:prstGeom prst="rect">
            <a:avLst/>
          </a:prstGeom>
          <a:solidFill>
            <a:schemeClr val="accent2">
              <a:lumMod val="20000"/>
              <a:lumOff val="80000"/>
            </a:schemeClr>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tx1"/>
                </a:solidFill>
              </a:rPr>
              <a:t>Web server /container</a:t>
            </a:r>
          </a:p>
        </p:txBody>
      </p:sp>
      <p:sp>
        <p:nvSpPr>
          <p:cNvPr id="6" name="TextBox 5"/>
          <p:cNvSpPr txBox="1"/>
          <p:nvPr/>
        </p:nvSpPr>
        <p:spPr>
          <a:xfrm>
            <a:off x="990600" y="2171700"/>
            <a:ext cx="1257300" cy="457200"/>
          </a:xfrm>
          <a:prstGeom prst="rect">
            <a:avLst/>
          </a:prstGeom>
          <a:noFill/>
        </p:spPr>
        <p:txBody>
          <a:bodyPr wrap="none" rtlCol="0">
            <a:noAutofit/>
          </a:bodyPr>
          <a:lstStyle/>
          <a:p>
            <a:pPr>
              <a:lnSpc>
                <a:spcPct val="90000"/>
              </a:lnSpc>
            </a:pPr>
            <a:r>
              <a:rPr lang="en-US" dirty="0"/>
              <a:t>wiki (PHP),</a:t>
            </a:r>
          </a:p>
          <a:p>
            <a:pPr>
              <a:lnSpc>
                <a:spcPct val="90000"/>
              </a:lnSpc>
            </a:pPr>
            <a:r>
              <a:rPr lang="en-US" dirty="0"/>
              <a:t>CMS (Python),</a:t>
            </a:r>
          </a:p>
          <a:p>
            <a:pPr>
              <a:lnSpc>
                <a:spcPct val="90000"/>
              </a:lnSpc>
            </a:pPr>
            <a:r>
              <a:rPr lang="en-US" dirty="0" err="1"/>
              <a:t>Comm</a:t>
            </a:r>
            <a:r>
              <a:rPr lang="en-US" dirty="0"/>
              <a:t> (Java)</a:t>
            </a:r>
          </a:p>
        </p:txBody>
      </p:sp>
      <p:sp>
        <p:nvSpPr>
          <p:cNvPr id="10" name="Rectangle 9"/>
          <p:cNvSpPr/>
          <p:nvPr/>
        </p:nvSpPr>
        <p:spPr>
          <a:xfrm>
            <a:off x="318522" y="5249577"/>
            <a:ext cx="1126523" cy="359221"/>
          </a:xfrm>
          <a:prstGeom prst="rect">
            <a:avLst/>
          </a:prstGeom>
          <a:noFill/>
          <a:ln w="19050">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rgbClr val="0070C0"/>
                </a:solidFill>
              </a:rPr>
              <a:t>Browser</a:t>
            </a:r>
          </a:p>
        </p:txBody>
      </p:sp>
      <p:sp>
        <p:nvSpPr>
          <p:cNvPr id="12" name="Rectangle 11"/>
          <p:cNvSpPr/>
          <p:nvPr/>
        </p:nvSpPr>
        <p:spPr>
          <a:xfrm>
            <a:off x="2147322" y="5249577"/>
            <a:ext cx="1126523" cy="359221"/>
          </a:xfrm>
          <a:prstGeom prst="rect">
            <a:avLst/>
          </a:prstGeom>
          <a:noFill/>
          <a:ln w="19050">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rgbClr val="0070C0"/>
                </a:solidFill>
              </a:rPr>
              <a:t>Browser</a:t>
            </a:r>
          </a:p>
        </p:txBody>
      </p:sp>
      <p:cxnSp>
        <p:nvCxnSpPr>
          <p:cNvPr id="14" name="Straight Arrow Connector 13"/>
          <p:cNvCxnSpPr>
            <a:stCxn id="10" idx="0"/>
          </p:cNvCxnSpPr>
          <p:nvPr/>
        </p:nvCxnSpPr>
        <p:spPr>
          <a:xfrm flipV="1">
            <a:off x="881784" y="3886200"/>
            <a:ext cx="680316" cy="1363377"/>
          </a:xfrm>
          <a:prstGeom prst="straightConnector1">
            <a:avLst/>
          </a:prstGeom>
          <a:ln w="28575">
            <a:solidFill>
              <a:schemeClr val="accent2"/>
            </a:solidFill>
            <a:miter lim="8000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0"/>
          </p:cNvCxnSpPr>
          <p:nvPr/>
        </p:nvCxnSpPr>
        <p:spPr>
          <a:xfrm flipH="1" flipV="1">
            <a:off x="2038350" y="3848100"/>
            <a:ext cx="672234" cy="1401477"/>
          </a:xfrm>
          <a:prstGeom prst="straightConnector1">
            <a:avLst/>
          </a:prstGeom>
          <a:ln w="28575">
            <a:solidFill>
              <a:schemeClr val="accent2"/>
            </a:solidFill>
            <a:miter lim="8000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Flowchart: Magnetic Disk 20"/>
          <p:cNvSpPr/>
          <p:nvPr/>
        </p:nvSpPr>
        <p:spPr>
          <a:xfrm>
            <a:off x="1543044" y="1409700"/>
            <a:ext cx="666756" cy="647700"/>
          </a:xfrm>
          <a:prstGeom prst="flowChartMagneticDisk">
            <a:avLst/>
          </a:prstGeom>
          <a:solidFill>
            <a:srgbClr val="98050E"/>
          </a:solidFill>
          <a:ln w="19050">
            <a:solidFill>
              <a:schemeClr val="accent1">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bg1"/>
                </a:solidFill>
              </a:rPr>
              <a:t>DB</a:t>
            </a:r>
          </a:p>
        </p:txBody>
      </p:sp>
      <p:sp>
        <p:nvSpPr>
          <p:cNvPr id="22" name="TextBox 21"/>
          <p:cNvSpPr txBox="1"/>
          <p:nvPr/>
        </p:nvSpPr>
        <p:spPr>
          <a:xfrm>
            <a:off x="914400" y="5867400"/>
            <a:ext cx="1824538" cy="480131"/>
          </a:xfrm>
          <a:prstGeom prst="rect">
            <a:avLst/>
          </a:prstGeom>
          <a:noFill/>
        </p:spPr>
        <p:txBody>
          <a:bodyPr wrap="none" rtlCol="0">
            <a:spAutoFit/>
          </a:bodyPr>
          <a:lstStyle/>
          <a:p>
            <a:pPr>
              <a:lnSpc>
                <a:spcPct val="90000"/>
              </a:lnSpc>
            </a:pPr>
            <a:r>
              <a:rPr lang="en-US" sz="2800" dirty="0"/>
              <a:t>Thin client</a:t>
            </a:r>
          </a:p>
        </p:txBody>
      </p:sp>
      <p:grpSp>
        <p:nvGrpSpPr>
          <p:cNvPr id="25" name="Group 24"/>
          <p:cNvGrpSpPr/>
          <p:nvPr/>
        </p:nvGrpSpPr>
        <p:grpSpPr>
          <a:xfrm>
            <a:off x="3676650" y="1428750"/>
            <a:ext cx="5200650" cy="4937831"/>
            <a:chOff x="3676650" y="1428750"/>
            <a:chExt cx="5200650" cy="4937831"/>
          </a:xfrm>
        </p:grpSpPr>
        <p:sp>
          <p:nvSpPr>
            <p:cNvPr id="31" name="Flowchart: Magnetic Disk 30"/>
            <p:cNvSpPr/>
            <p:nvPr/>
          </p:nvSpPr>
          <p:spPr>
            <a:xfrm>
              <a:off x="6515094" y="1428750"/>
              <a:ext cx="666756" cy="647700"/>
            </a:xfrm>
            <a:prstGeom prst="flowChartMagneticDisk">
              <a:avLst/>
            </a:prstGeom>
            <a:solidFill>
              <a:srgbClr val="98050E"/>
            </a:solidFill>
            <a:ln w="19050">
              <a:solidFill>
                <a:schemeClr val="accent1">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bg1"/>
                  </a:solidFill>
                </a:rPr>
                <a:t>DB</a:t>
              </a:r>
            </a:p>
          </p:txBody>
        </p:sp>
        <p:sp>
          <p:nvSpPr>
            <p:cNvPr id="23" name="Rectangle 22"/>
            <p:cNvSpPr/>
            <p:nvPr/>
          </p:nvSpPr>
          <p:spPr>
            <a:xfrm>
              <a:off x="6153150" y="2092792"/>
              <a:ext cx="1562099" cy="783772"/>
            </a:xfrm>
            <a:prstGeom prst="rect">
              <a:avLst/>
            </a:prstGeom>
            <a:solidFill>
              <a:schemeClr val="accent2">
                <a:lumMod val="20000"/>
                <a:lumOff val="80000"/>
              </a:schemeClr>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tx1"/>
                  </a:solidFill>
                </a:rPr>
                <a:t>Web server /data access</a:t>
              </a:r>
            </a:p>
          </p:txBody>
        </p:sp>
        <p:sp>
          <p:nvSpPr>
            <p:cNvPr id="24" name="TextBox 23"/>
            <p:cNvSpPr txBox="1"/>
            <p:nvPr/>
          </p:nvSpPr>
          <p:spPr>
            <a:xfrm>
              <a:off x="5391150" y="4686300"/>
              <a:ext cx="1257300" cy="819150"/>
            </a:xfrm>
            <a:prstGeom prst="rect">
              <a:avLst/>
            </a:prstGeom>
            <a:noFill/>
          </p:spPr>
          <p:txBody>
            <a:bodyPr wrap="none" rtlCol="0">
              <a:noAutofit/>
            </a:bodyPr>
            <a:lstStyle/>
            <a:p>
              <a:pPr>
                <a:lnSpc>
                  <a:spcPct val="90000"/>
                </a:lnSpc>
              </a:pPr>
              <a:r>
                <a:rPr lang="en-US" dirty="0"/>
                <a:t>Editor,</a:t>
              </a:r>
            </a:p>
            <a:p>
              <a:pPr>
                <a:lnSpc>
                  <a:spcPct val="90000"/>
                </a:lnSpc>
              </a:pPr>
              <a:r>
                <a:rPr lang="en-US" dirty="0"/>
                <a:t>Games,</a:t>
              </a:r>
            </a:p>
            <a:p>
              <a:pPr>
                <a:lnSpc>
                  <a:spcPct val="90000"/>
                </a:lnSpc>
              </a:pPr>
              <a:r>
                <a:rPr lang="en-US" dirty="0"/>
                <a:t>Interactive</a:t>
              </a:r>
            </a:p>
          </p:txBody>
        </p:sp>
        <p:sp>
          <p:nvSpPr>
            <p:cNvPr id="26" name="TextBox 25"/>
            <p:cNvSpPr txBox="1"/>
            <p:nvPr/>
          </p:nvSpPr>
          <p:spPr>
            <a:xfrm>
              <a:off x="7239000" y="4667250"/>
              <a:ext cx="1638300" cy="457200"/>
            </a:xfrm>
            <a:prstGeom prst="rect">
              <a:avLst/>
            </a:prstGeom>
            <a:noFill/>
          </p:spPr>
          <p:txBody>
            <a:bodyPr wrap="none" rtlCol="0">
              <a:noAutofit/>
            </a:bodyPr>
            <a:lstStyle/>
            <a:p>
              <a:pPr>
                <a:lnSpc>
                  <a:spcPct val="90000"/>
                </a:lnSpc>
              </a:pPr>
              <a:r>
                <a:rPr lang="en-US" dirty="0"/>
                <a:t>Video chat,</a:t>
              </a:r>
            </a:p>
            <a:p>
              <a:pPr>
                <a:lnSpc>
                  <a:spcPct val="90000"/>
                </a:lnSpc>
              </a:pPr>
              <a:r>
                <a:rPr lang="en-US" dirty="0"/>
                <a:t>Contacts list,</a:t>
              </a:r>
            </a:p>
            <a:p>
              <a:pPr>
                <a:lnSpc>
                  <a:spcPct val="90000"/>
                </a:lnSpc>
              </a:pPr>
              <a:r>
                <a:rPr lang="en-US" dirty="0" err="1"/>
                <a:t>Shoutcast</a:t>
              </a:r>
              <a:endParaRPr lang="en-US" dirty="0"/>
            </a:p>
          </p:txBody>
        </p:sp>
        <p:sp>
          <p:nvSpPr>
            <p:cNvPr id="27" name="Rectangle 26"/>
            <p:cNvSpPr/>
            <p:nvPr/>
          </p:nvSpPr>
          <p:spPr>
            <a:xfrm>
              <a:off x="5423922" y="4258977"/>
              <a:ext cx="1126523" cy="359221"/>
            </a:xfrm>
            <a:prstGeom prst="rect">
              <a:avLst/>
            </a:prstGeom>
            <a:noFill/>
            <a:ln w="19050">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rgbClr val="0070C0"/>
                  </a:solidFill>
                </a:rPr>
                <a:t>Browser</a:t>
              </a:r>
            </a:p>
          </p:txBody>
        </p:sp>
        <p:sp>
          <p:nvSpPr>
            <p:cNvPr id="28" name="Rectangle 27"/>
            <p:cNvSpPr/>
            <p:nvPr/>
          </p:nvSpPr>
          <p:spPr>
            <a:xfrm>
              <a:off x="7252722" y="4258977"/>
              <a:ext cx="1126523" cy="359221"/>
            </a:xfrm>
            <a:prstGeom prst="rect">
              <a:avLst/>
            </a:prstGeom>
            <a:noFill/>
            <a:ln w="19050">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rgbClr val="0070C0"/>
                  </a:solidFill>
                </a:rPr>
                <a:t>Browser</a:t>
              </a:r>
            </a:p>
          </p:txBody>
        </p:sp>
        <p:cxnSp>
          <p:nvCxnSpPr>
            <p:cNvPr id="29" name="Straight Arrow Connector 28"/>
            <p:cNvCxnSpPr>
              <a:stCxn id="27" idx="0"/>
            </p:cNvCxnSpPr>
            <p:nvPr/>
          </p:nvCxnSpPr>
          <p:spPr>
            <a:xfrm flipV="1">
              <a:off x="5987184" y="2895600"/>
              <a:ext cx="680316" cy="1363377"/>
            </a:xfrm>
            <a:prstGeom prst="straightConnector1">
              <a:avLst/>
            </a:prstGeom>
            <a:ln w="28575">
              <a:solidFill>
                <a:schemeClr val="accent2"/>
              </a:solidFill>
              <a:miter lim="8000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8" idx="0"/>
            </p:cNvCxnSpPr>
            <p:nvPr/>
          </p:nvCxnSpPr>
          <p:spPr>
            <a:xfrm flipH="1" flipV="1">
              <a:off x="7143750" y="2857500"/>
              <a:ext cx="672234" cy="1401477"/>
            </a:xfrm>
            <a:prstGeom prst="straightConnector1">
              <a:avLst/>
            </a:prstGeom>
            <a:ln w="28575">
              <a:solidFill>
                <a:schemeClr val="accent2"/>
              </a:solidFill>
              <a:miter lim="8000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467350" y="5886450"/>
              <a:ext cx="3122393" cy="480131"/>
            </a:xfrm>
            <a:prstGeom prst="rect">
              <a:avLst/>
            </a:prstGeom>
            <a:noFill/>
          </p:spPr>
          <p:txBody>
            <a:bodyPr wrap="none" rtlCol="0">
              <a:spAutoFit/>
            </a:bodyPr>
            <a:lstStyle/>
            <a:p>
              <a:pPr>
                <a:lnSpc>
                  <a:spcPct val="90000"/>
                </a:lnSpc>
              </a:pPr>
              <a:r>
                <a:rPr lang="en-US" sz="2800" dirty="0"/>
                <a:t>Rich Internet Apps</a:t>
              </a:r>
            </a:p>
          </p:txBody>
        </p:sp>
        <p:sp>
          <p:nvSpPr>
            <p:cNvPr id="33" name="Right Arrow 32"/>
            <p:cNvSpPr/>
            <p:nvPr/>
          </p:nvSpPr>
          <p:spPr>
            <a:xfrm>
              <a:off x="3924300" y="3276600"/>
              <a:ext cx="978408" cy="484632"/>
            </a:xfrm>
            <a:prstGeom prst="rightArrow">
              <a:avLst/>
            </a:prstGeom>
            <a:solidFill>
              <a:srgbClr val="C00000"/>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34" name="TextBox 33"/>
            <p:cNvSpPr txBox="1"/>
            <p:nvPr/>
          </p:nvSpPr>
          <p:spPr>
            <a:xfrm>
              <a:off x="3676650" y="2762250"/>
              <a:ext cx="1364476" cy="480131"/>
            </a:xfrm>
            <a:prstGeom prst="rect">
              <a:avLst/>
            </a:prstGeom>
            <a:noFill/>
          </p:spPr>
          <p:txBody>
            <a:bodyPr wrap="none" rtlCol="0">
              <a:spAutoFit/>
            </a:bodyPr>
            <a:lstStyle/>
            <a:p>
              <a:pPr>
                <a:lnSpc>
                  <a:spcPct val="90000"/>
                </a:lnSpc>
              </a:pPr>
              <a:r>
                <a:rPr lang="en-US" sz="2800" dirty="0"/>
                <a:t>HTML5</a:t>
              </a:r>
            </a:p>
          </p:txBody>
        </p:sp>
        <p:sp>
          <p:nvSpPr>
            <p:cNvPr id="36" name="TextBox 35"/>
            <p:cNvSpPr txBox="1"/>
            <p:nvPr/>
          </p:nvSpPr>
          <p:spPr>
            <a:xfrm>
              <a:off x="5619750" y="5467350"/>
              <a:ext cx="2751074" cy="369332"/>
            </a:xfrm>
            <a:prstGeom prst="rect">
              <a:avLst/>
            </a:prstGeom>
            <a:noFill/>
          </p:spPr>
          <p:txBody>
            <a:bodyPr wrap="none" rtlCol="0">
              <a:spAutoFit/>
            </a:bodyPr>
            <a:lstStyle/>
            <a:p>
              <a:pPr>
                <a:lnSpc>
                  <a:spcPct val="90000"/>
                </a:lnSpc>
              </a:pPr>
              <a:r>
                <a:rPr lang="en-US" sz="2000" dirty="0"/>
                <a:t>HTML/CSS/JavaScript</a:t>
              </a:r>
            </a:p>
          </p:txBody>
        </p:sp>
      </p:grpSp>
    </p:spTree>
    <p:extLst>
      <p:ext uri="{BB962C8B-B14F-4D97-AF65-F5344CB8AC3E}">
        <p14:creationId xmlns:p14="http://schemas.microsoft.com/office/powerpoint/2010/main" val="216343876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is a resource service?</a:t>
            </a:r>
            <a:endParaRPr lang="en-US" sz="4000" dirty="0"/>
          </a:p>
        </p:txBody>
      </p:sp>
      <p:sp>
        <p:nvSpPr>
          <p:cNvPr id="3" name="Content Placeholder 2"/>
          <p:cNvSpPr>
            <a:spLocks noGrp="1"/>
          </p:cNvSpPr>
          <p:nvPr>
            <p:ph idx="1"/>
          </p:nvPr>
        </p:nvSpPr>
        <p:spPr>
          <a:xfrm>
            <a:off x="4023360" y="1447800"/>
            <a:ext cx="4709160" cy="4724399"/>
          </a:xfrm>
        </p:spPr>
        <p:txBody>
          <a:bodyPr>
            <a:normAutofit fontScale="85000" lnSpcReduction="20000"/>
          </a:bodyPr>
          <a:lstStyle/>
          <a:p>
            <a:pPr marL="457200" indent="-457200">
              <a:buFont typeface="+mj-lt"/>
              <a:buAutoNum type="arabicPeriod"/>
            </a:pPr>
            <a:r>
              <a:rPr lang="en-US" dirty="0"/>
              <a:t>Hierarchical </a:t>
            </a:r>
            <a:r>
              <a:rPr lang="en-US" dirty="0" smtClean="0"/>
              <a:t>resources</a:t>
            </a:r>
            <a:endParaRPr lang="en-US" dirty="0"/>
          </a:p>
          <a:p>
            <a:pPr marL="457200" lvl="1" indent="0">
              <a:buNone/>
            </a:pPr>
            <a:r>
              <a:rPr lang="en-US" dirty="0">
                <a:solidFill>
                  <a:schemeClr val="bg1">
                    <a:lumMod val="65000"/>
                  </a:schemeClr>
                </a:solidFill>
              </a:rPr>
              <a:t>/</a:t>
            </a:r>
            <a:r>
              <a:rPr lang="en-US" dirty="0" smtClean="0">
                <a:solidFill>
                  <a:schemeClr val="bg1">
                    <a:lumMod val="65000"/>
                  </a:schemeClr>
                </a:solidFill>
              </a:rPr>
              <a:t>room/1234 or /users/bob/presence</a:t>
            </a:r>
          </a:p>
          <a:p>
            <a:pPr marL="457200" lvl="1" indent="0">
              <a:buNone/>
            </a:pPr>
            <a:r>
              <a:rPr lang="en-US" dirty="0" smtClean="0">
                <a:solidFill>
                  <a:schemeClr val="bg1">
                    <a:lumMod val="65000"/>
                  </a:schemeClr>
                </a:solidFill>
              </a:rPr>
              <a:t>Transient vs. persistent</a:t>
            </a:r>
            <a:endParaRPr lang="en-US" dirty="0">
              <a:solidFill>
                <a:schemeClr val="bg1">
                  <a:lumMod val="65000"/>
                </a:schemeClr>
              </a:solidFill>
            </a:endParaRPr>
          </a:p>
          <a:p>
            <a:pPr marL="457200" indent="-457200">
              <a:buFont typeface="+mj-lt"/>
              <a:buAutoNum type="arabicPeriod"/>
            </a:pPr>
            <a:r>
              <a:rPr lang="en-US" dirty="0" smtClean="0"/>
              <a:t>Client-server connection</a:t>
            </a:r>
          </a:p>
          <a:p>
            <a:pPr marL="457200" lvl="1" indent="0">
              <a:buNone/>
            </a:pPr>
            <a:r>
              <a:rPr lang="en-US" dirty="0" err="1" smtClean="0">
                <a:solidFill>
                  <a:schemeClr val="bg1">
                    <a:lumMod val="65000"/>
                  </a:schemeClr>
                </a:solidFill>
              </a:rPr>
              <a:t>WebSocket</a:t>
            </a:r>
            <a:r>
              <a:rPr lang="en-US" dirty="0" smtClean="0">
                <a:solidFill>
                  <a:schemeClr val="bg1">
                    <a:lumMod val="65000"/>
                  </a:schemeClr>
                </a:solidFill>
              </a:rPr>
              <a:t>; reconnection</a:t>
            </a:r>
          </a:p>
          <a:p>
            <a:pPr marL="457200" indent="-457200">
              <a:buFont typeface="+mj-lt"/>
              <a:buAutoNum type="arabicPeriod"/>
            </a:pPr>
            <a:r>
              <a:rPr lang="en-US" dirty="0" smtClean="0"/>
              <a:t>Message format</a:t>
            </a:r>
          </a:p>
          <a:p>
            <a:pPr marL="457200" lvl="1" indent="0">
              <a:buNone/>
            </a:pPr>
            <a:r>
              <a:rPr lang="en-US" dirty="0" smtClean="0">
                <a:solidFill>
                  <a:schemeClr val="bg1">
                    <a:lumMod val="65000"/>
                  </a:schemeClr>
                </a:solidFill>
              </a:rPr>
              <a:t>Data: GET</a:t>
            </a:r>
            <a:r>
              <a:rPr lang="en-US" dirty="0">
                <a:solidFill>
                  <a:schemeClr val="bg1">
                    <a:lumMod val="65000"/>
                  </a:schemeClr>
                </a:solidFill>
              </a:rPr>
              <a:t>, PUT, POST, </a:t>
            </a:r>
            <a:r>
              <a:rPr lang="en-US" dirty="0" smtClean="0">
                <a:solidFill>
                  <a:schemeClr val="bg1">
                    <a:lumMod val="65000"/>
                  </a:schemeClr>
                </a:solidFill>
              </a:rPr>
              <a:t>DELETE</a:t>
            </a:r>
          </a:p>
          <a:p>
            <a:pPr marL="457200" lvl="1" indent="0">
              <a:buNone/>
            </a:pPr>
            <a:r>
              <a:rPr lang="en-US" dirty="0" smtClean="0">
                <a:solidFill>
                  <a:schemeClr val="bg1">
                    <a:lumMod val="65000"/>
                  </a:schemeClr>
                </a:solidFill>
              </a:rPr>
              <a:t>Events: SUBSCRIBE</a:t>
            </a:r>
            <a:r>
              <a:rPr lang="en-US" dirty="0">
                <a:solidFill>
                  <a:schemeClr val="bg1">
                    <a:lumMod val="65000"/>
                  </a:schemeClr>
                </a:solidFill>
              </a:rPr>
              <a:t>, </a:t>
            </a:r>
            <a:r>
              <a:rPr lang="en-US" dirty="0" smtClean="0">
                <a:solidFill>
                  <a:schemeClr val="bg1">
                    <a:lumMod val="65000"/>
                  </a:schemeClr>
                </a:solidFill>
              </a:rPr>
              <a:t>NOTIFY</a:t>
            </a:r>
          </a:p>
          <a:p>
            <a:pPr marL="457200" lvl="1" indent="0">
              <a:buNone/>
            </a:pPr>
            <a:r>
              <a:rPr lang="en-US" dirty="0" smtClean="0">
                <a:solidFill>
                  <a:schemeClr val="bg1">
                    <a:lumMod val="65000"/>
                  </a:schemeClr>
                </a:solidFill>
              </a:rPr>
              <a:t>Representation: JSON</a:t>
            </a:r>
            <a:endParaRPr lang="en-US" dirty="0">
              <a:solidFill>
                <a:schemeClr val="bg1">
                  <a:lumMod val="65000"/>
                </a:schemeClr>
              </a:solidFill>
            </a:endParaRPr>
          </a:p>
          <a:p>
            <a:pPr marL="457200" indent="-457200">
              <a:buFont typeface="+mj-lt"/>
              <a:buAutoNum type="arabicPeriod"/>
            </a:pPr>
            <a:r>
              <a:rPr lang="en-US" dirty="0" smtClean="0"/>
              <a:t>Web server</a:t>
            </a:r>
          </a:p>
          <a:p>
            <a:pPr marL="457200" lvl="1" indent="0">
              <a:buNone/>
            </a:pPr>
            <a:r>
              <a:rPr lang="en-US" dirty="0" smtClean="0">
                <a:solidFill>
                  <a:schemeClr val="bg1">
                    <a:lumMod val="65000"/>
                  </a:schemeClr>
                </a:solidFill>
              </a:rPr>
              <a:t>With </a:t>
            </a:r>
            <a:r>
              <a:rPr lang="en-US" dirty="0" err="1" smtClean="0">
                <a:solidFill>
                  <a:schemeClr val="bg1">
                    <a:lumMod val="65000"/>
                  </a:schemeClr>
                </a:solidFill>
              </a:rPr>
              <a:t>WebSocket</a:t>
            </a:r>
            <a:r>
              <a:rPr lang="en-US" dirty="0" smtClean="0">
                <a:solidFill>
                  <a:schemeClr val="bg1">
                    <a:lumMod val="65000"/>
                  </a:schemeClr>
                </a:solidFill>
              </a:rPr>
              <a:t> server and real database</a:t>
            </a:r>
          </a:p>
          <a:p>
            <a:pPr marL="457200" indent="-457200">
              <a:buFont typeface="+mj-lt"/>
              <a:buAutoNum type="arabicPeriod"/>
            </a:pPr>
            <a:r>
              <a:rPr lang="en-US" dirty="0" smtClean="0"/>
              <a:t>Client JavaScript library</a:t>
            </a:r>
          </a:p>
          <a:p>
            <a:pPr marL="457200" lvl="1" indent="0">
              <a:buNone/>
            </a:pPr>
            <a:r>
              <a:rPr lang="en-US" dirty="0" smtClean="0">
                <a:solidFill>
                  <a:schemeClr val="bg1">
                    <a:lumMod val="65000"/>
                  </a:schemeClr>
                </a:solidFill>
              </a:rPr>
              <a:t>And developer SDK, widgets, tutorials, …</a:t>
            </a:r>
          </a:p>
        </p:txBody>
      </p:sp>
      <p:sp>
        <p:nvSpPr>
          <p:cNvPr id="4" name="Rectangle 3"/>
          <p:cNvSpPr/>
          <p:nvPr/>
        </p:nvSpPr>
        <p:spPr>
          <a:xfrm>
            <a:off x="1643014" y="3283877"/>
            <a:ext cx="1088585" cy="633032"/>
          </a:xfrm>
          <a:prstGeom prst="rect">
            <a:avLst/>
          </a:prstGeom>
          <a:solidFill>
            <a:schemeClr val="accent5">
              <a:lumMod val="20000"/>
              <a:lumOff val="80000"/>
            </a:schemeClr>
          </a:solidFill>
          <a:ln w="1905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t>Service</a:t>
            </a:r>
          </a:p>
        </p:txBody>
      </p:sp>
      <p:sp>
        <p:nvSpPr>
          <p:cNvPr id="5" name="Rectangle 4"/>
          <p:cNvSpPr/>
          <p:nvPr/>
        </p:nvSpPr>
        <p:spPr>
          <a:xfrm>
            <a:off x="1523272" y="3392741"/>
            <a:ext cx="1088876" cy="652818"/>
          </a:xfrm>
          <a:prstGeom prst="rect">
            <a:avLst/>
          </a:prstGeom>
          <a:solidFill>
            <a:schemeClr val="accent5">
              <a:lumMod val="20000"/>
              <a:lumOff val="80000"/>
            </a:schemeClr>
          </a:solidFill>
          <a:ln w="1905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smtClean="0">
                <a:solidFill>
                  <a:schemeClr val="tx1"/>
                </a:solidFill>
              </a:rPr>
              <a:t>Resource Server</a:t>
            </a:r>
            <a:endParaRPr lang="en-US" sz="1600" dirty="0">
              <a:solidFill>
                <a:schemeClr val="tx1"/>
              </a:solidFill>
            </a:endParaRPr>
          </a:p>
        </p:txBody>
      </p:sp>
      <p:sp>
        <p:nvSpPr>
          <p:cNvPr id="6" name="TextBox 5"/>
          <p:cNvSpPr txBox="1"/>
          <p:nvPr/>
        </p:nvSpPr>
        <p:spPr>
          <a:xfrm>
            <a:off x="387524" y="4383920"/>
            <a:ext cx="970774" cy="387798"/>
          </a:xfrm>
          <a:prstGeom prst="rect">
            <a:avLst/>
          </a:prstGeom>
          <a:noFill/>
        </p:spPr>
        <p:txBody>
          <a:bodyPr wrap="square" lIns="0" tIns="0" rIns="0" bIns="0" rtlCol="0">
            <a:spAutoFit/>
          </a:bodyPr>
          <a:lstStyle/>
          <a:p>
            <a:pPr>
              <a:lnSpc>
                <a:spcPct val="90000"/>
              </a:lnSpc>
            </a:pPr>
            <a:r>
              <a:rPr lang="en-US" sz="1400" dirty="0" err="1" smtClean="0"/>
              <a:t>WebSocket</a:t>
            </a:r>
            <a:r>
              <a:rPr lang="en-US" sz="1400" dirty="0"/>
              <a:t>/</a:t>
            </a:r>
            <a:endParaRPr lang="en-US" sz="1400" dirty="0" smtClean="0"/>
          </a:p>
          <a:p>
            <a:pPr>
              <a:lnSpc>
                <a:spcPct val="90000"/>
              </a:lnSpc>
            </a:pPr>
            <a:r>
              <a:rPr lang="en-US" sz="1400" dirty="0" smtClean="0"/>
              <a:t>HTTP</a:t>
            </a:r>
            <a:endParaRPr lang="en-US" sz="1400" dirty="0"/>
          </a:p>
        </p:txBody>
      </p:sp>
      <p:sp>
        <p:nvSpPr>
          <p:cNvPr id="7" name="Rectangle 6"/>
          <p:cNvSpPr/>
          <p:nvPr/>
        </p:nvSpPr>
        <p:spPr>
          <a:xfrm>
            <a:off x="387524" y="5213438"/>
            <a:ext cx="1072783" cy="368489"/>
          </a:xfrm>
          <a:prstGeom prst="rect">
            <a:avLst/>
          </a:prstGeom>
          <a:solidFill>
            <a:schemeClr val="accent5">
              <a:lumMod val="50000"/>
            </a:schemeClr>
          </a:solidFill>
          <a:ln w="1905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t>Browser</a:t>
            </a:r>
          </a:p>
        </p:txBody>
      </p:sp>
      <p:sp>
        <p:nvSpPr>
          <p:cNvPr id="8" name="Rectangle 7"/>
          <p:cNvSpPr/>
          <p:nvPr/>
        </p:nvSpPr>
        <p:spPr>
          <a:xfrm>
            <a:off x="2682660" y="5215710"/>
            <a:ext cx="1072783" cy="368489"/>
          </a:xfrm>
          <a:prstGeom prst="rect">
            <a:avLst/>
          </a:prstGeom>
          <a:solidFill>
            <a:schemeClr val="accent5">
              <a:lumMod val="50000"/>
            </a:schemeClr>
          </a:solidFill>
          <a:ln w="1905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t>Browser</a:t>
            </a:r>
          </a:p>
        </p:txBody>
      </p:sp>
      <p:cxnSp>
        <p:nvCxnSpPr>
          <p:cNvPr id="9" name="Straight Arrow Connector 8"/>
          <p:cNvCxnSpPr>
            <a:stCxn id="7" idx="0"/>
          </p:cNvCxnSpPr>
          <p:nvPr/>
        </p:nvCxnSpPr>
        <p:spPr>
          <a:xfrm flipV="1">
            <a:off x="923916" y="4045559"/>
            <a:ext cx="877591" cy="1167879"/>
          </a:xfrm>
          <a:prstGeom prst="straightConnector1">
            <a:avLst/>
          </a:prstGeom>
          <a:ln w="19050">
            <a:solidFill>
              <a:schemeClr val="accent2"/>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0"/>
          </p:cNvCxnSpPr>
          <p:nvPr/>
        </p:nvCxnSpPr>
        <p:spPr>
          <a:xfrm flipH="1" flipV="1">
            <a:off x="2306475" y="4031911"/>
            <a:ext cx="912577" cy="1183799"/>
          </a:xfrm>
          <a:prstGeom prst="straightConnector1">
            <a:avLst/>
          </a:prstGeom>
          <a:ln w="19050">
            <a:solidFill>
              <a:schemeClr val="accent2"/>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1374" y="5657728"/>
            <a:ext cx="658636" cy="249299"/>
          </a:xfrm>
          <a:prstGeom prst="rect">
            <a:avLst/>
          </a:prstGeom>
          <a:noFill/>
        </p:spPr>
        <p:txBody>
          <a:bodyPr wrap="square" lIns="0" tIns="0" rIns="0" bIns="0" rtlCol="0">
            <a:spAutoFit/>
          </a:bodyPr>
          <a:lstStyle/>
          <a:p>
            <a:pPr>
              <a:lnSpc>
                <a:spcPct val="90000"/>
              </a:lnSpc>
            </a:pPr>
            <a:r>
              <a:rPr lang="en-US" dirty="0" smtClean="0"/>
              <a:t>Alice</a:t>
            </a:r>
            <a:endParaRPr lang="en-US" dirty="0"/>
          </a:p>
        </p:txBody>
      </p:sp>
      <p:sp>
        <p:nvSpPr>
          <p:cNvPr id="12" name="TextBox 11"/>
          <p:cNvSpPr txBox="1"/>
          <p:nvPr/>
        </p:nvSpPr>
        <p:spPr>
          <a:xfrm>
            <a:off x="2928324" y="4386192"/>
            <a:ext cx="970774" cy="387798"/>
          </a:xfrm>
          <a:prstGeom prst="rect">
            <a:avLst/>
          </a:prstGeom>
          <a:noFill/>
        </p:spPr>
        <p:txBody>
          <a:bodyPr wrap="square" lIns="0" tIns="0" rIns="0" bIns="0" rtlCol="0">
            <a:spAutoFit/>
          </a:bodyPr>
          <a:lstStyle/>
          <a:p>
            <a:pPr>
              <a:lnSpc>
                <a:spcPct val="90000"/>
              </a:lnSpc>
            </a:pPr>
            <a:r>
              <a:rPr lang="en-US" sz="1400" dirty="0" smtClean="0"/>
              <a:t>JSON messages</a:t>
            </a:r>
            <a:endParaRPr lang="en-US" sz="1400" dirty="0"/>
          </a:p>
        </p:txBody>
      </p:sp>
      <p:sp>
        <p:nvSpPr>
          <p:cNvPr id="13" name="TextBox 12"/>
          <p:cNvSpPr txBox="1"/>
          <p:nvPr/>
        </p:nvSpPr>
        <p:spPr>
          <a:xfrm>
            <a:off x="2972046" y="5660000"/>
            <a:ext cx="658636" cy="249299"/>
          </a:xfrm>
          <a:prstGeom prst="rect">
            <a:avLst/>
          </a:prstGeom>
          <a:noFill/>
        </p:spPr>
        <p:txBody>
          <a:bodyPr wrap="square" lIns="0" tIns="0" rIns="0" bIns="0" rtlCol="0">
            <a:spAutoFit/>
          </a:bodyPr>
          <a:lstStyle/>
          <a:p>
            <a:pPr>
              <a:lnSpc>
                <a:spcPct val="90000"/>
              </a:lnSpc>
            </a:pPr>
            <a:r>
              <a:rPr lang="en-US" dirty="0" smtClean="0"/>
              <a:t>Bob</a:t>
            </a:r>
            <a:endParaRPr lang="en-US" dirty="0"/>
          </a:p>
        </p:txBody>
      </p:sp>
      <p:sp>
        <p:nvSpPr>
          <p:cNvPr id="14" name="TextBox 13"/>
          <p:cNvSpPr txBox="1"/>
          <p:nvPr/>
        </p:nvSpPr>
        <p:spPr>
          <a:xfrm>
            <a:off x="662756" y="1984144"/>
            <a:ext cx="485387" cy="193899"/>
          </a:xfrm>
          <a:prstGeom prst="rect">
            <a:avLst/>
          </a:prstGeom>
          <a:noFill/>
        </p:spPr>
        <p:txBody>
          <a:bodyPr wrap="square" lIns="0" tIns="0" rIns="0" bIns="0" rtlCol="0">
            <a:spAutoFit/>
          </a:bodyPr>
          <a:lstStyle/>
          <a:p>
            <a:pPr>
              <a:lnSpc>
                <a:spcPct val="90000"/>
              </a:lnSpc>
            </a:pPr>
            <a:r>
              <a:rPr lang="en-US" sz="1400" dirty="0" smtClean="0"/>
              <a:t>users</a:t>
            </a:r>
            <a:endParaRPr lang="en-US" sz="1400" dirty="0"/>
          </a:p>
        </p:txBody>
      </p:sp>
      <p:cxnSp>
        <p:nvCxnSpPr>
          <p:cNvPr id="15" name="Straight Connector 14"/>
          <p:cNvCxnSpPr/>
          <p:nvPr/>
        </p:nvCxnSpPr>
        <p:spPr>
          <a:xfrm>
            <a:off x="387524" y="2292830"/>
            <a:ext cx="1413983" cy="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1124" y="2395856"/>
            <a:ext cx="368691" cy="193899"/>
          </a:xfrm>
          <a:prstGeom prst="rect">
            <a:avLst/>
          </a:prstGeom>
          <a:noFill/>
        </p:spPr>
        <p:txBody>
          <a:bodyPr wrap="none" lIns="0" tIns="0" rIns="0" bIns="0" rtlCol="0">
            <a:spAutoFit/>
          </a:bodyPr>
          <a:lstStyle/>
          <a:p>
            <a:pPr>
              <a:lnSpc>
                <a:spcPct val="90000"/>
              </a:lnSpc>
            </a:pPr>
            <a:r>
              <a:rPr lang="en-US" sz="1400" dirty="0" err="1" smtClean="0"/>
              <a:t>alice</a:t>
            </a:r>
            <a:endParaRPr lang="en-US" sz="1400" dirty="0"/>
          </a:p>
        </p:txBody>
      </p:sp>
      <p:sp>
        <p:nvSpPr>
          <p:cNvPr id="17" name="TextBox 16"/>
          <p:cNvSpPr txBox="1"/>
          <p:nvPr/>
        </p:nvSpPr>
        <p:spPr>
          <a:xfrm>
            <a:off x="1404292" y="2398128"/>
            <a:ext cx="298159" cy="193899"/>
          </a:xfrm>
          <a:prstGeom prst="rect">
            <a:avLst/>
          </a:prstGeom>
          <a:noFill/>
        </p:spPr>
        <p:txBody>
          <a:bodyPr wrap="none" lIns="0" tIns="0" rIns="0" bIns="0" rtlCol="0">
            <a:spAutoFit/>
          </a:bodyPr>
          <a:lstStyle/>
          <a:p>
            <a:pPr>
              <a:lnSpc>
                <a:spcPct val="90000"/>
              </a:lnSpc>
            </a:pPr>
            <a:r>
              <a:rPr lang="en-US" sz="1400" dirty="0" smtClean="0"/>
              <a:t>bob</a:t>
            </a:r>
            <a:endParaRPr lang="en-US" sz="1400" dirty="0"/>
          </a:p>
        </p:txBody>
      </p:sp>
      <p:cxnSp>
        <p:nvCxnSpPr>
          <p:cNvPr id="18" name="Straight Connector 17"/>
          <p:cNvCxnSpPr/>
          <p:nvPr/>
        </p:nvCxnSpPr>
        <p:spPr>
          <a:xfrm>
            <a:off x="1515051" y="2596571"/>
            <a:ext cx="0" cy="9144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30971" y="2312235"/>
            <a:ext cx="0" cy="9144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21019" y="2298587"/>
            <a:ext cx="0" cy="9144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78139" y="2191675"/>
            <a:ext cx="0" cy="9144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68955" y="2704542"/>
            <a:ext cx="1005840" cy="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9060" y="2793920"/>
            <a:ext cx="666849" cy="193899"/>
          </a:xfrm>
          <a:prstGeom prst="rect">
            <a:avLst/>
          </a:prstGeom>
          <a:noFill/>
        </p:spPr>
        <p:txBody>
          <a:bodyPr wrap="none" lIns="0" tIns="0" rIns="0" bIns="0" rtlCol="0">
            <a:spAutoFit/>
          </a:bodyPr>
          <a:lstStyle/>
          <a:p>
            <a:pPr>
              <a:lnSpc>
                <a:spcPct val="90000"/>
              </a:lnSpc>
            </a:pPr>
            <a:r>
              <a:rPr lang="en-US" sz="1400" dirty="0" smtClean="0"/>
              <a:t>contacts</a:t>
            </a:r>
            <a:endParaRPr lang="en-US" sz="1400" dirty="0"/>
          </a:p>
        </p:txBody>
      </p:sp>
      <p:sp>
        <p:nvSpPr>
          <p:cNvPr id="24" name="TextBox 23"/>
          <p:cNvSpPr txBox="1"/>
          <p:nvPr/>
        </p:nvSpPr>
        <p:spPr>
          <a:xfrm>
            <a:off x="1638580" y="2796192"/>
            <a:ext cx="735779" cy="193899"/>
          </a:xfrm>
          <a:prstGeom prst="rect">
            <a:avLst/>
          </a:prstGeom>
          <a:noFill/>
        </p:spPr>
        <p:txBody>
          <a:bodyPr wrap="none" lIns="0" tIns="0" rIns="0" bIns="0" rtlCol="0">
            <a:spAutoFit/>
          </a:bodyPr>
          <a:lstStyle/>
          <a:p>
            <a:pPr>
              <a:lnSpc>
                <a:spcPct val="90000"/>
              </a:lnSpc>
            </a:pPr>
            <a:r>
              <a:rPr lang="en-US" sz="1400" dirty="0" smtClean="0"/>
              <a:t>presence</a:t>
            </a:r>
            <a:endParaRPr lang="en-US" sz="1400" dirty="0"/>
          </a:p>
        </p:txBody>
      </p:sp>
      <p:cxnSp>
        <p:nvCxnSpPr>
          <p:cNvPr id="25" name="Straight Connector 24"/>
          <p:cNvCxnSpPr/>
          <p:nvPr/>
        </p:nvCxnSpPr>
        <p:spPr>
          <a:xfrm>
            <a:off x="1765259" y="2710299"/>
            <a:ext cx="0" cy="9144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8955" y="2696651"/>
            <a:ext cx="0" cy="9144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48452" y="1972768"/>
            <a:ext cx="485387" cy="193899"/>
          </a:xfrm>
          <a:prstGeom prst="rect">
            <a:avLst/>
          </a:prstGeom>
          <a:noFill/>
        </p:spPr>
        <p:txBody>
          <a:bodyPr wrap="square" lIns="0" tIns="0" rIns="0" bIns="0" rtlCol="0">
            <a:spAutoFit/>
          </a:bodyPr>
          <a:lstStyle/>
          <a:p>
            <a:pPr>
              <a:lnSpc>
                <a:spcPct val="90000"/>
              </a:lnSpc>
            </a:pPr>
            <a:r>
              <a:rPr lang="en-US" sz="1400" dirty="0" smtClean="0"/>
              <a:t>apps</a:t>
            </a:r>
            <a:endParaRPr lang="en-US" sz="1400" dirty="0"/>
          </a:p>
        </p:txBody>
      </p:sp>
      <p:cxnSp>
        <p:nvCxnSpPr>
          <p:cNvPr id="28" name="Straight Connector 27"/>
          <p:cNvCxnSpPr/>
          <p:nvPr/>
        </p:nvCxnSpPr>
        <p:spPr>
          <a:xfrm>
            <a:off x="2273220" y="2281454"/>
            <a:ext cx="1413983" cy="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36820" y="2384480"/>
            <a:ext cx="487313" cy="193899"/>
          </a:xfrm>
          <a:prstGeom prst="rect">
            <a:avLst/>
          </a:prstGeom>
          <a:noFill/>
        </p:spPr>
        <p:txBody>
          <a:bodyPr wrap="none" lIns="0" tIns="0" rIns="0" bIns="0" rtlCol="0">
            <a:spAutoFit/>
          </a:bodyPr>
          <a:lstStyle/>
          <a:p>
            <a:pPr>
              <a:lnSpc>
                <a:spcPct val="90000"/>
              </a:lnSpc>
            </a:pPr>
            <a:r>
              <a:rPr lang="en-US" sz="1400" dirty="0" err="1" smtClean="0"/>
              <a:t>comm</a:t>
            </a:r>
            <a:endParaRPr lang="en-US" sz="1400" dirty="0"/>
          </a:p>
        </p:txBody>
      </p:sp>
      <p:sp>
        <p:nvSpPr>
          <p:cNvPr id="30" name="TextBox 29"/>
          <p:cNvSpPr txBox="1"/>
          <p:nvPr/>
        </p:nvSpPr>
        <p:spPr>
          <a:xfrm>
            <a:off x="3289988" y="2386752"/>
            <a:ext cx="458459" cy="193899"/>
          </a:xfrm>
          <a:prstGeom prst="rect">
            <a:avLst/>
          </a:prstGeom>
          <a:noFill/>
        </p:spPr>
        <p:txBody>
          <a:bodyPr wrap="none" lIns="0" tIns="0" rIns="0" bIns="0" rtlCol="0">
            <a:spAutoFit/>
          </a:bodyPr>
          <a:lstStyle/>
          <a:p>
            <a:pPr>
              <a:lnSpc>
                <a:spcPct val="90000"/>
              </a:lnSpc>
            </a:pPr>
            <a:r>
              <a:rPr lang="en-US" sz="1400" dirty="0" smtClean="0"/>
              <a:t>social</a:t>
            </a:r>
            <a:endParaRPr lang="en-US" sz="1400" dirty="0"/>
          </a:p>
        </p:txBody>
      </p:sp>
      <p:cxnSp>
        <p:nvCxnSpPr>
          <p:cNvPr id="31" name="Straight Connector 30"/>
          <p:cNvCxnSpPr/>
          <p:nvPr/>
        </p:nvCxnSpPr>
        <p:spPr>
          <a:xfrm>
            <a:off x="3416667" y="2287211"/>
            <a:ext cx="0" cy="9144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406715" y="2287211"/>
            <a:ext cx="0" cy="9144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763835" y="2180299"/>
            <a:ext cx="0" cy="9144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20132" y="1563328"/>
            <a:ext cx="590555" cy="193899"/>
          </a:xfrm>
          <a:prstGeom prst="rect">
            <a:avLst/>
          </a:prstGeom>
          <a:noFill/>
        </p:spPr>
        <p:txBody>
          <a:bodyPr wrap="square" lIns="0" tIns="0" rIns="0" bIns="0" rtlCol="0">
            <a:spAutoFit/>
          </a:bodyPr>
          <a:lstStyle/>
          <a:p>
            <a:pPr>
              <a:lnSpc>
                <a:spcPct val="90000"/>
              </a:lnSpc>
            </a:pPr>
            <a:r>
              <a:rPr lang="en-US" sz="1400" dirty="0" smtClean="0"/>
              <a:t>/ (root)</a:t>
            </a:r>
            <a:endParaRPr lang="en-US" sz="1400" dirty="0"/>
          </a:p>
        </p:txBody>
      </p:sp>
      <p:cxnSp>
        <p:nvCxnSpPr>
          <p:cNvPr id="35" name="Straight Connector 34"/>
          <p:cNvCxnSpPr/>
          <p:nvPr/>
        </p:nvCxnSpPr>
        <p:spPr>
          <a:xfrm>
            <a:off x="976660" y="1872014"/>
            <a:ext cx="1787175" cy="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412683" y="1770859"/>
            <a:ext cx="0" cy="9144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64571" y="1882315"/>
            <a:ext cx="0" cy="9144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754731" y="1884587"/>
            <a:ext cx="0" cy="9144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3020191" y="1646629"/>
            <a:ext cx="365760" cy="365760"/>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t>1</a:t>
            </a:r>
          </a:p>
        </p:txBody>
      </p:sp>
      <p:sp>
        <p:nvSpPr>
          <p:cNvPr id="40" name="Oval 39"/>
          <p:cNvSpPr/>
          <p:nvPr/>
        </p:nvSpPr>
        <p:spPr>
          <a:xfrm>
            <a:off x="715951" y="3941765"/>
            <a:ext cx="365760" cy="365760"/>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t>2</a:t>
            </a:r>
          </a:p>
        </p:txBody>
      </p:sp>
      <p:sp>
        <p:nvSpPr>
          <p:cNvPr id="41" name="Oval 40"/>
          <p:cNvSpPr/>
          <p:nvPr/>
        </p:nvSpPr>
        <p:spPr>
          <a:xfrm>
            <a:off x="2940575" y="3955413"/>
            <a:ext cx="365760" cy="365760"/>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t>3</a:t>
            </a:r>
          </a:p>
        </p:txBody>
      </p:sp>
      <p:sp>
        <p:nvSpPr>
          <p:cNvPr id="42" name="Oval 41"/>
          <p:cNvSpPr/>
          <p:nvPr/>
        </p:nvSpPr>
        <p:spPr>
          <a:xfrm>
            <a:off x="2369631" y="3179749"/>
            <a:ext cx="365760" cy="365760"/>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t>4</a:t>
            </a:r>
          </a:p>
        </p:txBody>
      </p:sp>
      <p:sp>
        <p:nvSpPr>
          <p:cNvPr id="43" name="Oval 42"/>
          <p:cNvSpPr/>
          <p:nvPr/>
        </p:nvSpPr>
        <p:spPr>
          <a:xfrm>
            <a:off x="1318735" y="5063173"/>
            <a:ext cx="365760" cy="365760"/>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t>5</a:t>
            </a:r>
          </a:p>
        </p:txBody>
      </p:sp>
    </p:spTree>
    <p:extLst>
      <p:ext uri="{BB962C8B-B14F-4D97-AF65-F5344CB8AC3E}">
        <p14:creationId xmlns:p14="http://schemas.microsoft.com/office/powerpoint/2010/main" val="252365696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does an application work?</a:t>
            </a:r>
            <a:endParaRPr lang="en-US" sz="4000" dirty="0"/>
          </a:p>
        </p:txBody>
      </p:sp>
      <p:cxnSp>
        <p:nvCxnSpPr>
          <p:cNvPr id="5" name="Straight Connector 4"/>
          <p:cNvCxnSpPr/>
          <p:nvPr/>
        </p:nvCxnSpPr>
        <p:spPr>
          <a:xfrm>
            <a:off x="823264" y="1969477"/>
            <a:ext cx="0" cy="4360985"/>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607146" y="1957755"/>
            <a:ext cx="0" cy="4360985"/>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91028" y="1992925"/>
            <a:ext cx="0" cy="4360985"/>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5476" y="1570894"/>
            <a:ext cx="1143262" cy="424732"/>
          </a:xfrm>
          <a:prstGeom prst="rect">
            <a:avLst/>
          </a:prstGeom>
          <a:noFill/>
        </p:spPr>
        <p:txBody>
          <a:bodyPr wrap="none" rtlCol="0">
            <a:spAutoFit/>
          </a:bodyPr>
          <a:lstStyle/>
          <a:p>
            <a:pPr>
              <a:lnSpc>
                <a:spcPct val="90000"/>
              </a:lnSpc>
            </a:pPr>
            <a:r>
              <a:rPr lang="en-US" sz="2400" dirty="0"/>
              <a:t>Frasier</a:t>
            </a:r>
          </a:p>
        </p:txBody>
      </p:sp>
      <p:sp>
        <p:nvSpPr>
          <p:cNvPr id="9" name="TextBox 8"/>
          <p:cNvSpPr txBox="1"/>
          <p:nvPr/>
        </p:nvSpPr>
        <p:spPr>
          <a:xfrm>
            <a:off x="3809978" y="1254374"/>
            <a:ext cx="1503938" cy="757130"/>
          </a:xfrm>
          <a:prstGeom prst="rect">
            <a:avLst/>
          </a:prstGeom>
          <a:noFill/>
        </p:spPr>
        <p:txBody>
          <a:bodyPr wrap="none" rtlCol="0">
            <a:spAutoFit/>
          </a:bodyPr>
          <a:lstStyle/>
          <a:p>
            <a:pPr>
              <a:lnSpc>
                <a:spcPct val="90000"/>
              </a:lnSpc>
            </a:pPr>
            <a:r>
              <a:rPr lang="en-US" sz="2400" dirty="0"/>
              <a:t>Resource</a:t>
            </a:r>
          </a:p>
          <a:p>
            <a:pPr algn="ctr">
              <a:lnSpc>
                <a:spcPct val="90000"/>
              </a:lnSpc>
            </a:pPr>
            <a:r>
              <a:rPr lang="en-US" sz="2400" dirty="0"/>
              <a:t>Server</a:t>
            </a:r>
          </a:p>
        </p:txBody>
      </p:sp>
      <p:sp>
        <p:nvSpPr>
          <p:cNvPr id="10" name="TextBox 9"/>
          <p:cNvSpPr txBox="1"/>
          <p:nvPr/>
        </p:nvSpPr>
        <p:spPr>
          <a:xfrm>
            <a:off x="7702014" y="1582618"/>
            <a:ext cx="1265090" cy="424732"/>
          </a:xfrm>
          <a:prstGeom prst="rect">
            <a:avLst/>
          </a:prstGeom>
          <a:noFill/>
        </p:spPr>
        <p:txBody>
          <a:bodyPr wrap="none" rtlCol="0">
            <a:spAutoFit/>
          </a:bodyPr>
          <a:lstStyle/>
          <a:p>
            <a:pPr>
              <a:lnSpc>
                <a:spcPct val="90000"/>
              </a:lnSpc>
            </a:pPr>
            <a:r>
              <a:rPr lang="en-US" sz="2400" dirty="0"/>
              <a:t>Daphne</a:t>
            </a:r>
          </a:p>
        </p:txBody>
      </p:sp>
      <p:cxnSp>
        <p:nvCxnSpPr>
          <p:cNvPr id="12" name="Straight Arrow Connector 11"/>
          <p:cNvCxnSpPr/>
          <p:nvPr/>
        </p:nvCxnSpPr>
        <p:spPr>
          <a:xfrm>
            <a:off x="825910" y="2743190"/>
            <a:ext cx="3790335" cy="0"/>
          </a:xfrm>
          <a:prstGeom prst="straightConnector1">
            <a:avLst/>
          </a:prstGeom>
          <a:ln w="28575">
            <a:solidFill>
              <a:schemeClr val="accent2"/>
            </a:solidFill>
            <a:miter lim="800000"/>
            <a:headEnd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30830" y="4016447"/>
            <a:ext cx="3790335" cy="0"/>
          </a:xfrm>
          <a:prstGeom prst="straightConnector1">
            <a:avLst/>
          </a:prstGeom>
          <a:ln w="28575">
            <a:solidFill>
              <a:schemeClr val="accent2"/>
            </a:solidFill>
            <a:miter lim="800000"/>
            <a:headEnd w="lg" len="med"/>
            <a:tailEnd type="arrow" w="lg"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65134" y="2374487"/>
            <a:ext cx="2976136" cy="341632"/>
          </a:xfrm>
          <a:prstGeom prst="rect">
            <a:avLst/>
          </a:prstGeom>
          <a:noFill/>
        </p:spPr>
        <p:txBody>
          <a:bodyPr wrap="none" rtlCol="0">
            <a:spAutoFit/>
          </a:bodyPr>
          <a:lstStyle/>
          <a:p>
            <a:pPr>
              <a:lnSpc>
                <a:spcPct val="90000"/>
              </a:lnSpc>
            </a:pPr>
            <a:r>
              <a:rPr lang="en-US" dirty="0">
                <a:solidFill>
                  <a:schemeClr val="bg1">
                    <a:lumMod val="75000"/>
                  </a:schemeClr>
                </a:solidFill>
              </a:rPr>
              <a:t>GET /users/</a:t>
            </a:r>
            <a:r>
              <a:rPr lang="en-US" dirty="0" err="1">
                <a:solidFill>
                  <a:schemeClr val="bg1">
                    <a:lumMod val="75000"/>
                  </a:schemeClr>
                </a:solidFill>
              </a:rPr>
              <a:t>frasier</a:t>
            </a:r>
            <a:r>
              <a:rPr lang="en-US" dirty="0">
                <a:solidFill>
                  <a:schemeClr val="bg1">
                    <a:lumMod val="75000"/>
                  </a:schemeClr>
                </a:solidFill>
              </a:rPr>
              <a:t>/contacts</a:t>
            </a:r>
          </a:p>
        </p:txBody>
      </p:sp>
      <p:cxnSp>
        <p:nvCxnSpPr>
          <p:cNvPr id="25" name="Straight Arrow Connector 24"/>
          <p:cNvCxnSpPr/>
          <p:nvPr/>
        </p:nvCxnSpPr>
        <p:spPr>
          <a:xfrm>
            <a:off x="845578" y="2895590"/>
            <a:ext cx="3790335" cy="0"/>
          </a:xfrm>
          <a:prstGeom prst="straightConnector1">
            <a:avLst/>
          </a:prstGeom>
          <a:ln w="28575">
            <a:solidFill>
              <a:schemeClr val="accent2"/>
            </a:solidFill>
            <a:miter lim="8000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199550" y="2895587"/>
            <a:ext cx="2416046" cy="341632"/>
          </a:xfrm>
          <a:prstGeom prst="rect">
            <a:avLst/>
          </a:prstGeom>
          <a:noFill/>
        </p:spPr>
        <p:txBody>
          <a:bodyPr wrap="none" rtlCol="0">
            <a:spAutoFit/>
          </a:bodyPr>
          <a:lstStyle/>
          <a:p>
            <a:pPr>
              <a:lnSpc>
                <a:spcPct val="90000"/>
              </a:lnSpc>
            </a:pPr>
            <a:r>
              <a:rPr lang="en-US" dirty="0">
                <a:solidFill>
                  <a:schemeClr val="bg1">
                    <a:lumMod val="75000"/>
                  </a:schemeClr>
                </a:solidFill>
              </a:rPr>
              <a:t>[“</a:t>
            </a:r>
            <a:r>
              <a:rPr lang="en-US" dirty="0" err="1">
                <a:solidFill>
                  <a:schemeClr val="bg1">
                    <a:lumMod val="75000"/>
                  </a:schemeClr>
                </a:solidFill>
              </a:rPr>
              <a:t>daphne</a:t>
            </a:r>
            <a:r>
              <a:rPr lang="en-US" dirty="0">
                <a:solidFill>
                  <a:schemeClr val="bg1">
                    <a:lumMod val="75000"/>
                  </a:schemeClr>
                </a:solidFill>
              </a:rPr>
              <a:t>”, “</a:t>
            </a:r>
            <a:r>
              <a:rPr lang="en-US" dirty="0" err="1">
                <a:solidFill>
                  <a:schemeClr val="bg1">
                    <a:lumMod val="75000"/>
                  </a:schemeClr>
                </a:solidFill>
              </a:rPr>
              <a:t>niles</a:t>
            </a:r>
            <a:r>
              <a:rPr lang="en-US" dirty="0">
                <a:solidFill>
                  <a:schemeClr val="bg1">
                    <a:lumMod val="75000"/>
                  </a:schemeClr>
                </a:solidFill>
              </a:rPr>
              <a:t>”, …]</a:t>
            </a:r>
          </a:p>
        </p:txBody>
      </p:sp>
      <p:sp>
        <p:nvSpPr>
          <p:cNvPr id="27" name="TextBox 26"/>
          <p:cNvSpPr txBox="1"/>
          <p:nvPr/>
        </p:nvSpPr>
        <p:spPr>
          <a:xfrm>
            <a:off x="742362" y="3691979"/>
            <a:ext cx="4057521" cy="341632"/>
          </a:xfrm>
          <a:prstGeom prst="rect">
            <a:avLst/>
          </a:prstGeom>
          <a:noFill/>
        </p:spPr>
        <p:txBody>
          <a:bodyPr wrap="none" rtlCol="0">
            <a:spAutoFit/>
          </a:bodyPr>
          <a:lstStyle/>
          <a:p>
            <a:pPr>
              <a:lnSpc>
                <a:spcPct val="90000"/>
              </a:lnSpc>
            </a:pPr>
            <a:r>
              <a:rPr lang="en-US" dirty="0">
                <a:solidFill>
                  <a:schemeClr val="bg1">
                    <a:lumMod val="75000"/>
                  </a:schemeClr>
                </a:solidFill>
              </a:rPr>
              <a:t>SUBSCRIBE /users/</a:t>
            </a:r>
            <a:r>
              <a:rPr lang="en-US" dirty="0" err="1">
                <a:solidFill>
                  <a:schemeClr val="bg1">
                    <a:lumMod val="75000"/>
                  </a:schemeClr>
                </a:solidFill>
              </a:rPr>
              <a:t>daphne</a:t>
            </a:r>
            <a:r>
              <a:rPr lang="en-US" dirty="0">
                <a:solidFill>
                  <a:schemeClr val="bg1">
                    <a:lumMod val="75000"/>
                  </a:schemeClr>
                </a:solidFill>
              </a:rPr>
              <a:t>/presence</a:t>
            </a:r>
          </a:p>
        </p:txBody>
      </p:sp>
      <p:sp>
        <p:nvSpPr>
          <p:cNvPr id="28" name="TextBox 27"/>
          <p:cNvSpPr txBox="1"/>
          <p:nvPr/>
        </p:nvSpPr>
        <p:spPr>
          <a:xfrm>
            <a:off x="786606" y="3338027"/>
            <a:ext cx="1826141" cy="341632"/>
          </a:xfrm>
          <a:prstGeom prst="rect">
            <a:avLst/>
          </a:prstGeom>
          <a:noFill/>
        </p:spPr>
        <p:txBody>
          <a:bodyPr wrap="none" rtlCol="0">
            <a:spAutoFit/>
          </a:bodyPr>
          <a:lstStyle/>
          <a:p>
            <a:pPr>
              <a:lnSpc>
                <a:spcPct val="90000"/>
              </a:lnSpc>
            </a:pPr>
            <a:r>
              <a:rPr lang="en-US" i="1" dirty="0">
                <a:solidFill>
                  <a:srgbClr val="0070C0"/>
                </a:solidFill>
              </a:rPr>
              <a:t>for each contact</a:t>
            </a:r>
          </a:p>
        </p:txBody>
      </p:sp>
      <p:sp>
        <p:nvSpPr>
          <p:cNvPr id="30" name="TextBox 29"/>
          <p:cNvSpPr txBox="1"/>
          <p:nvPr/>
        </p:nvSpPr>
        <p:spPr>
          <a:xfrm>
            <a:off x="4960290" y="4503119"/>
            <a:ext cx="3181320" cy="590931"/>
          </a:xfrm>
          <a:prstGeom prst="rect">
            <a:avLst/>
          </a:prstGeom>
          <a:noFill/>
        </p:spPr>
        <p:txBody>
          <a:bodyPr wrap="square" rtlCol="0">
            <a:spAutoFit/>
          </a:bodyPr>
          <a:lstStyle/>
          <a:p>
            <a:pPr>
              <a:lnSpc>
                <a:spcPct val="90000"/>
              </a:lnSpc>
            </a:pPr>
            <a:r>
              <a:rPr lang="en-US" dirty="0">
                <a:solidFill>
                  <a:schemeClr val="bg1">
                    <a:lumMod val="75000"/>
                  </a:schemeClr>
                </a:solidFill>
              </a:rPr>
              <a:t>PUT /users/</a:t>
            </a:r>
            <a:r>
              <a:rPr lang="en-US" dirty="0" err="1">
                <a:solidFill>
                  <a:schemeClr val="bg1">
                    <a:lumMod val="75000"/>
                  </a:schemeClr>
                </a:solidFill>
              </a:rPr>
              <a:t>daphne</a:t>
            </a:r>
            <a:r>
              <a:rPr lang="en-US" dirty="0">
                <a:solidFill>
                  <a:schemeClr val="bg1">
                    <a:lumMod val="75000"/>
                  </a:schemeClr>
                </a:solidFill>
              </a:rPr>
              <a:t>/presence</a:t>
            </a:r>
          </a:p>
          <a:p>
            <a:pPr>
              <a:lnSpc>
                <a:spcPct val="90000"/>
              </a:lnSpc>
            </a:pPr>
            <a:r>
              <a:rPr lang="en-US" dirty="0">
                <a:solidFill>
                  <a:schemeClr val="bg1">
                    <a:lumMod val="75000"/>
                  </a:schemeClr>
                </a:solidFill>
              </a:rPr>
              <a:t>{“status”: “available”}</a:t>
            </a:r>
          </a:p>
        </p:txBody>
      </p:sp>
      <p:cxnSp>
        <p:nvCxnSpPr>
          <p:cNvPr id="31" name="Straight Arrow Connector 30"/>
          <p:cNvCxnSpPr/>
          <p:nvPr/>
        </p:nvCxnSpPr>
        <p:spPr>
          <a:xfrm>
            <a:off x="4611238" y="5112710"/>
            <a:ext cx="3790335" cy="0"/>
          </a:xfrm>
          <a:prstGeom prst="straightConnector1">
            <a:avLst/>
          </a:prstGeom>
          <a:ln w="28575">
            <a:solidFill>
              <a:schemeClr val="accent2"/>
            </a:solidFill>
            <a:miter lim="8000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06274" y="1971383"/>
            <a:ext cx="2723823" cy="341632"/>
          </a:xfrm>
          <a:prstGeom prst="rect">
            <a:avLst/>
          </a:prstGeom>
          <a:noFill/>
        </p:spPr>
        <p:txBody>
          <a:bodyPr wrap="none" rtlCol="0">
            <a:spAutoFit/>
          </a:bodyPr>
          <a:lstStyle/>
          <a:p>
            <a:pPr>
              <a:lnSpc>
                <a:spcPct val="90000"/>
              </a:lnSpc>
            </a:pPr>
            <a:r>
              <a:rPr lang="en-US" i="1" dirty="0">
                <a:solidFill>
                  <a:srgbClr val="0070C0"/>
                </a:solidFill>
              </a:rPr>
              <a:t>get my contacts on login</a:t>
            </a:r>
          </a:p>
        </p:txBody>
      </p:sp>
      <p:sp>
        <p:nvSpPr>
          <p:cNvPr id="34" name="TextBox 33"/>
          <p:cNvSpPr txBox="1"/>
          <p:nvPr/>
        </p:nvSpPr>
        <p:spPr>
          <a:xfrm>
            <a:off x="5923830" y="4139339"/>
            <a:ext cx="2441694" cy="341632"/>
          </a:xfrm>
          <a:prstGeom prst="rect">
            <a:avLst/>
          </a:prstGeom>
          <a:noFill/>
        </p:spPr>
        <p:txBody>
          <a:bodyPr wrap="none" rtlCol="0">
            <a:spAutoFit/>
          </a:bodyPr>
          <a:lstStyle/>
          <a:p>
            <a:pPr>
              <a:lnSpc>
                <a:spcPct val="90000"/>
              </a:lnSpc>
            </a:pPr>
            <a:r>
              <a:rPr lang="en-US" i="1" dirty="0">
                <a:solidFill>
                  <a:srgbClr val="0070C0"/>
                </a:solidFill>
              </a:rPr>
              <a:t>update status on login</a:t>
            </a:r>
          </a:p>
        </p:txBody>
      </p:sp>
      <p:sp>
        <p:nvSpPr>
          <p:cNvPr id="35" name="TextBox 34"/>
          <p:cNvSpPr txBox="1"/>
          <p:nvPr/>
        </p:nvSpPr>
        <p:spPr>
          <a:xfrm>
            <a:off x="884903" y="4655519"/>
            <a:ext cx="3672349" cy="590931"/>
          </a:xfrm>
          <a:prstGeom prst="rect">
            <a:avLst/>
          </a:prstGeom>
          <a:noFill/>
        </p:spPr>
        <p:txBody>
          <a:bodyPr wrap="square" rtlCol="0">
            <a:spAutoFit/>
          </a:bodyPr>
          <a:lstStyle/>
          <a:p>
            <a:pPr>
              <a:lnSpc>
                <a:spcPct val="90000"/>
              </a:lnSpc>
            </a:pPr>
            <a:r>
              <a:rPr lang="en-US" dirty="0">
                <a:solidFill>
                  <a:schemeClr val="bg1">
                    <a:lumMod val="75000"/>
                  </a:schemeClr>
                </a:solidFill>
              </a:rPr>
              <a:t>NOTIFY /users/</a:t>
            </a:r>
            <a:r>
              <a:rPr lang="en-US" dirty="0" err="1">
                <a:solidFill>
                  <a:schemeClr val="bg1">
                    <a:lumMod val="75000"/>
                  </a:schemeClr>
                </a:solidFill>
              </a:rPr>
              <a:t>daphne</a:t>
            </a:r>
            <a:r>
              <a:rPr lang="en-US" dirty="0">
                <a:solidFill>
                  <a:schemeClr val="bg1">
                    <a:lumMod val="75000"/>
                  </a:schemeClr>
                </a:solidFill>
              </a:rPr>
              <a:t>/presence</a:t>
            </a:r>
          </a:p>
          <a:p>
            <a:pPr>
              <a:lnSpc>
                <a:spcPct val="90000"/>
              </a:lnSpc>
            </a:pPr>
            <a:r>
              <a:rPr lang="en-US" dirty="0">
                <a:solidFill>
                  <a:schemeClr val="bg1">
                    <a:lumMod val="75000"/>
                  </a:schemeClr>
                </a:solidFill>
              </a:rPr>
              <a:t>{“notify”: “PUT”, “entity”: …}</a:t>
            </a:r>
          </a:p>
        </p:txBody>
      </p:sp>
      <p:cxnSp>
        <p:nvCxnSpPr>
          <p:cNvPr id="36" name="Straight Arrow Connector 35"/>
          <p:cNvCxnSpPr/>
          <p:nvPr/>
        </p:nvCxnSpPr>
        <p:spPr>
          <a:xfrm>
            <a:off x="811174" y="5265110"/>
            <a:ext cx="3790335" cy="0"/>
          </a:xfrm>
          <a:prstGeom prst="straightConnector1">
            <a:avLst/>
          </a:prstGeom>
          <a:ln w="28575">
            <a:solidFill>
              <a:schemeClr val="accent2"/>
            </a:solidFill>
            <a:miter lim="8000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91526" y="5378171"/>
            <a:ext cx="3053080" cy="341632"/>
          </a:xfrm>
          <a:prstGeom prst="rect">
            <a:avLst/>
          </a:prstGeom>
          <a:noFill/>
        </p:spPr>
        <p:txBody>
          <a:bodyPr wrap="none" rtlCol="0">
            <a:spAutoFit/>
          </a:bodyPr>
          <a:lstStyle/>
          <a:p>
            <a:pPr>
              <a:lnSpc>
                <a:spcPct val="90000"/>
              </a:lnSpc>
            </a:pPr>
            <a:r>
              <a:rPr lang="en-US" i="1" dirty="0">
                <a:solidFill>
                  <a:srgbClr val="0070C0"/>
                </a:solidFill>
              </a:rPr>
              <a:t>update </a:t>
            </a:r>
            <a:r>
              <a:rPr lang="en-US" i="1" dirty="0" err="1">
                <a:solidFill>
                  <a:srgbClr val="0070C0"/>
                </a:solidFill>
              </a:rPr>
              <a:t>daphne’s</a:t>
            </a:r>
            <a:r>
              <a:rPr lang="en-US" i="1" dirty="0">
                <a:solidFill>
                  <a:srgbClr val="0070C0"/>
                </a:solidFill>
              </a:rPr>
              <a:t> status icon</a:t>
            </a:r>
          </a:p>
        </p:txBody>
      </p:sp>
    </p:spTree>
    <p:extLst>
      <p:ext uri="{BB962C8B-B14F-4D97-AF65-F5344CB8AC3E}">
        <p14:creationId xmlns:p14="http://schemas.microsoft.com/office/powerpoint/2010/main" val="82740410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is </a:t>
            </a:r>
            <a:r>
              <a:rPr lang="en-US" sz="4000" dirty="0" err="1" smtClean="0"/>
              <a:t>aRtisy</a:t>
            </a:r>
            <a:r>
              <a:rPr lang="en-US" sz="4000" dirty="0" smtClean="0"/>
              <a:t> (R-T-C)?</a:t>
            </a:r>
            <a:endParaRPr lang="en-US" sz="4000" dirty="0"/>
          </a:p>
        </p:txBody>
      </p:sp>
      <p:sp>
        <p:nvSpPr>
          <p:cNvPr id="3" name="Content Placeholder 2"/>
          <p:cNvSpPr>
            <a:spLocks noGrp="1"/>
          </p:cNvSpPr>
          <p:nvPr>
            <p:ph idx="1"/>
          </p:nvPr>
        </p:nvSpPr>
        <p:spPr>
          <a:xfrm>
            <a:off x="457200" y="1447801"/>
            <a:ext cx="8107680" cy="624840"/>
          </a:xfrm>
        </p:spPr>
        <p:txBody>
          <a:bodyPr>
            <a:normAutofit/>
          </a:bodyPr>
          <a:lstStyle/>
          <a:p>
            <a:pPr marL="0" indent="0">
              <a:buNone/>
            </a:pPr>
            <a:r>
              <a:rPr lang="en-US" dirty="0" smtClean="0"/>
              <a:t>Developer platform, SDK, web widgets</a:t>
            </a:r>
            <a:endParaRPr lang="en-US" dirty="0"/>
          </a:p>
        </p:txBody>
      </p:sp>
      <p:pic>
        <p:nvPicPr>
          <p:cNvPr id="5" name="Picture 2" descr="http://restserver.research.avayalabs.com/artisy/tutorial/assets/drag-and-drop.png"/>
          <p:cNvPicPr>
            <a:picLocks noChangeAspect="1" noChangeArrowheads="1"/>
          </p:cNvPicPr>
          <p:nvPr/>
        </p:nvPicPr>
        <p:blipFill>
          <a:blip r:embed="rId3" cstate="print"/>
          <a:srcRect/>
          <a:stretch>
            <a:fillRect/>
          </a:stretch>
        </p:blipFill>
        <p:spPr bwMode="auto">
          <a:xfrm>
            <a:off x="1346871" y="2168247"/>
            <a:ext cx="6054594" cy="4166079"/>
          </a:xfrm>
          <a:prstGeom prst="rect">
            <a:avLst/>
          </a:prstGeom>
          <a:noFill/>
        </p:spPr>
      </p:pic>
    </p:spTree>
    <p:extLst>
      <p:ext uri="{BB962C8B-B14F-4D97-AF65-F5344CB8AC3E}">
        <p14:creationId xmlns:p14="http://schemas.microsoft.com/office/powerpoint/2010/main" val="349454531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4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3"/>
          <p:cNvSpPr txBox="1">
            <a:spLocks/>
          </p:cNvSpPr>
          <p:nvPr/>
        </p:nvSpPr>
        <p:spPr>
          <a:xfrm>
            <a:off x="7275251" y="6441509"/>
            <a:ext cx="1063684" cy="424732"/>
          </a:xfrm>
          <a:prstGeom prst="rect">
            <a:avLst/>
          </a:prstGeom>
          <a:ln w="38100">
            <a:solidFill>
              <a:srgbClr val="C00000"/>
            </a:solidFill>
            <a:prstDash val="dash"/>
          </a:ln>
        </p:spPr>
        <p:txBody>
          <a:bodyPr wrap="square">
            <a:spAutoFit/>
          </a:bodyPr>
          <a:lst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a:lstStyle>
          <a:p>
            <a:pPr marL="0" indent="0">
              <a:buFont typeface="Webdings" pitchFamily="18" charset="2"/>
              <a:buNone/>
            </a:pPr>
            <a:r>
              <a:rPr lang="en-US" dirty="0" smtClean="0">
                <a:solidFill>
                  <a:srgbClr val="C00000"/>
                </a:solidFill>
              </a:rPr>
              <a:t>Demo</a:t>
            </a:r>
            <a:endParaRPr lang="en-US" dirty="0">
              <a:solidFill>
                <a:srgbClr val="C00000"/>
              </a:solidFill>
            </a:endParaRPr>
          </a:p>
        </p:txBody>
      </p:sp>
    </p:spTree>
    <p:extLst>
      <p:ext uri="{BB962C8B-B14F-4D97-AF65-F5344CB8AC3E}">
        <p14:creationId xmlns:p14="http://schemas.microsoft.com/office/powerpoint/2010/main" val="40999568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V_ Red _Template_PPT_2007_NP">
  <a:themeElements>
    <a:clrScheme name="Office">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miter lim="800000"/>
        </a:ln>
      </a:spPr>
      <a:bodyPr rtlCol="0" anchor="ctr"/>
      <a:lstStyle>
        <a:defPPr algn="ctr">
          <a:lnSpc>
            <a:spcPct val="90000"/>
          </a:lnSpc>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defRPr smtClean="0"/>
        </a:defPPr>
      </a:lstStyle>
    </a:txDef>
  </a:objectDefaults>
  <a:extraClrSchemeLst/>
  <a:custClrLst>
    <a:custClr name="Custom Color 1">
      <a:srgbClr val="98050E"/>
    </a:custClr>
    <a:custClr name="Custom Color 2">
      <a:srgbClr val="610206"/>
    </a:custClr>
    <a:custClr name="Custom Color 3">
      <a:srgbClr val="646464"/>
    </a:custClr>
    <a:custClr name="Custom Color 4">
      <a:srgbClr val="323232"/>
    </a:custClr>
    <a:custClr name="Custom Color 5">
      <a:srgbClr val="4B80B6"/>
    </a:custClr>
    <a:custClr name="Custom Color 6">
      <a:srgbClr val="325887"/>
    </a:custClr>
    <a:custClr name="Custom Color 7">
      <a:srgbClr val="D55D21"/>
    </a:custClr>
    <a:custClr name="Custom Color 8">
      <a:srgbClr val="8F3C0F"/>
    </a:custClr>
    <a:custClr name="Custom Color 9">
      <a:srgbClr val="87A239"/>
    </a:custClr>
    <a:custClr name="Custom Color 10">
      <a:srgbClr val="576820"/>
    </a:custClr>
    <a:custClr name="Custom Color 11">
      <a:srgbClr val="279199"/>
    </a:custClr>
    <a:custClr name="Custom Color 12">
      <a:srgbClr val="15535A"/>
    </a:custClr>
  </a:custClrLst>
</a:theme>
</file>

<file path=ppt/theme/theme2.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62BC926F125E4183EDCA2088F53E1C" ma:contentTypeVersion="0" ma:contentTypeDescription="Create a new document." ma:contentTypeScope="" ma:versionID="7e08db445eee39946a9fce562babc33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D651DB-0217-46CF-BD16-22731D690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DF846E2-1672-4158-BDEB-4AF8300CDB05}">
  <ds:schemaRefs>
    <ds:schemaRef ds:uri="http://purl.org/dc/dcmitype/"/>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A59A6BA9-82AD-487F-8964-E12CA1DAD6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1900</Words>
  <Application>Microsoft Office PowerPoint</Application>
  <PresentationFormat>On-screen Show (4:3)</PresentationFormat>
  <Paragraphs>203</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AV_ Red _Template_PPT_2007_NP</vt:lpstr>
      <vt:lpstr>Building communicating web applications  leveraging endpoints and cloud resource service</vt:lpstr>
      <vt:lpstr>People forget…</vt:lpstr>
      <vt:lpstr>What is the problem?</vt:lpstr>
      <vt:lpstr>In this talk…</vt:lpstr>
      <vt:lpstr>Background: web applications</vt:lpstr>
      <vt:lpstr>What is a resource service?</vt:lpstr>
      <vt:lpstr>How does an application work?</vt:lpstr>
      <vt:lpstr>What is aRtisy (R-T-C)?</vt:lpstr>
      <vt:lpstr>PowerPoint Presentation</vt:lpstr>
      <vt:lpstr>PowerPoint Presentation</vt:lpstr>
      <vt:lpstr>PowerPoint Presentation</vt:lpstr>
      <vt:lpstr>What really happened?</vt:lpstr>
      <vt:lpstr>PowerPoint Presentation</vt:lpstr>
      <vt:lpstr>What have we built?</vt:lpstr>
      <vt:lpstr>What are the challenges?</vt:lpstr>
      <vt:lpstr>What is the take-home message?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2011-06-01T17:53:15Z</dcterms:created>
  <dcterms:modified xsi:type="dcterms:W3CDTF">2013-06-30T15:31:24Z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0x0101007162BC926F125E4183EDCA2088F53E1C</vt:lpwstr>
  </property>
</Properties>
</file>