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89" r:id="rId5"/>
    <p:sldId id="368" r:id="rId6"/>
    <p:sldId id="359" r:id="rId7"/>
    <p:sldId id="394" r:id="rId8"/>
    <p:sldId id="380" r:id="rId9"/>
    <p:sldId id="381" r:id="rId10"/>
    <p:sldId id="383" r:id="rId11"/>
    <p:sldId id="384" r:id="rId12"/>
    <p:sldId id="385" r:id="rId13"/>
    <p:sldId id="393" r:id="rId14"/>
    <p:sldId id="387" r:id="rId15"/>
    <p:sldId id="364" r:id="rId16"/>
    <p:sldId id="386" r:id="rId17"/>
    <p:sldId id="388" r:id="rId18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4C31E"/>
    <a:srgbClr val="3882CE"/>
    <a:srgbClr val="8F8F8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1" autoAdjust="0"/>
    <p:restoredTop sz="90799" autoAdjust="0"/>
  </p:normalViewPr>
  <p:slideViewPr>
    <p:cSldViewPr snapToGrid="0">
      <p:cViewPr varScale="1">
        <p:scale>
          <a:sx n="72" d="100"/>
          <a:sy n="72" d="100"/>
        </p:scale>
        <p:origin x="-1092" y="-96"/>
      </p:cViewPr>
      <p:guideLst>
        <p:guide orient="horz" pos="2160"/>
        <p:guide orient="horz" pos="912"/>
        <p:guide orient="horz" pos="3888"/>
        <p:guide pos="2880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9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088A6D1-998E-4C55-8542-7AAA0C9A9AB8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7AAB6F5-C0E1-4DEF-9E80-8EDB682E8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3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1141C1-3C5A-4240-87DB-9D4217E9B3B1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19238" y="639763"/>
            <a:ext cx="4276725" cy="3208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94863" y="4000500"/>
            <a:ext cx="6125474" cy="488061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A92C5E-BF34-4775-B657-4ADF2F3104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9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CABBD-3FB0-4801-B513-6B604001312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9238" y="639763"/>
            <a:ext cx="4276725" cy="3208337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algn="just"/>
            <a:endParaRPr lang="en-US" sz="105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3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3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2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9238" y="639763"/>
            <a:ext cx="4276725" cy="3208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9238" y="639763"/>
            <a:ext cx="4276725" cy="3208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PowerOfW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5840" y="1905000"/>
            <a:ext cx="2194560" cy="86710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 bwMode="white">
          <a:xfrm>
            <a:off x="0" y="3169920"/>
            <a:ext cx="9144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D419-6049-4DB5-B5BA-D2BCF73E2824}" type="datetime1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invGray">
          <a:xfrm flipH="1">
            <a:off x="0" y="-6350"/>
            <a:ext cx="9144000" cy="365125"/>
          </a:xfrm>
          <a:prstGeom prst="rect">
            <a:avLst/>
          </a:prstGeom>
          <a:gradFill rotWithShape="1">
            <a:gsLst>
              <a:gs pos="0">
                <a:srgbClr val="91050F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2324100" y="-6350"/>
            <a:ext cx="6821488" cy="365760"/>
            <a:chOff x="3784600" y="0"/>
            <a:chExt cx="5359400" cy="281857"/>
          </a:xfrm>
        </p:grpSpPr>
        <p:sp>
          <p:nvSpPr>
            <p:cNvPr id="9" name="Rectangle 496"/>
            <p:cNvSpPr>
              <a:spLocks noChangeArrowheads="1"/>
            </p:cNvSpPr>
            <p:nvPr/>
          </p:nvSpPr>
          <p:spPr bwMode="invGray">
            <a:xfrm>
              <a:off x="4100153" y="0"/>
              <a:ext cx="305574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497"/>
            <p:cNvSpPr>
              <a:spLocks noChangeArrowheads="1"/>
            </p:cNvSpPr>
            <p:nvPr/>
          </p:nvSpPr>
          <p:spPr bwMode="invGray">
            <a:xfrm>
              <a:off x="3784600" y="0"/>
              <a:ext cx="304327" cy="274374"/>
            </a:xfrm>
            <a:prstGeom prst="rect">
              <a:avLst/>
            </a:prstGeom>
            <a:solidFill>
              <a:srgbClr val="D10811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Rectangle 498"/>
            <p:cNvSpPr>
              <a:spLocks noChangeArrowheads="1"/>
            </p:cNvSpPr>
            <p:nvPr/>
          </p:nvSpPr>
          <p:spPr bwMode="invGray">
            <a:xfrm>
              <a:off x="8519131" y="0"/>
              <a:ext cx="624869" cy="278115"/>
            </a:xfrm>
            <a:prstGeom prst="rect">
              <a:avLst/>
            </a:prstGeom>
            <a:solidFill>
              <a:srgbClr val="D10811">
                <a:alpha val="4588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" name="Rectangle 499"/>
            <p:cNvSpPr>
              <a:spLocks noChangeArrowheads="1"/>
            </p:cNvSpPr>
            <p:nvPr/>
          </p:nvSpPr>
          <p:spPr bwMode="invGray">
            <a:xfrm>
              <a:off x="7875554" y="0"/>
              <a:ext cx="304327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Rectangle 500"/>
            <p:cNvSpPr>
              <a:spLocks noChangeArrowheads="1"/>
            </p:cNvSpPr>
            <p:nvPr/>
          </p:nvSpPr>
          <p:spPr bwMode="invGray">
            <a:xfrm>
              <a:off x="5677914" y="0"/>
              <a:ext cx="305575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Rectangle 501"/>
            <p:cNvSpPr>
              <a:spLocks noChangeArrowheads="1"/>
            </p:cNvSpPr>
            <p:nvPr/>
          </p:nvSpPr>
          <p:spPr bwMode="invGray">
            <a:xfrm>
              <a:off x="5362362" y="0"/>
              <a:ext cx="305574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Rectangle 602"/>
            <p:cNvSpPr>
              <a:spLocks noChangeArrowheads="1"/>
            </p:cNvSpPr>
            <p:nvPr/>
          </p:nvSpPr>
          <p:spPr bwMode="invGray">
            <a:xfrm>
              <a:off x="6962573" y="1"/>
              <a:ext cx="922959" cy="281856"/>
            </a:xfrm>
            <a:prstGeom prst="rect">
              <a:avLst/>
            </a:prstGeom>
            <a:solidFill>
              <a:srgbClr val="D1081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Rectangle 609"/>
            <p:cNvSpPr>
              <a:spLocks noChangeArrowheads="1"/>
            </p:cNvSpPr>
            <p:nvPr/>
          </p:nvSpPr>
          <p:spPr bwMode="invGray">
            <a:xfrm>
              <a:off x="6166833" y="0"/>
              <a:ext cx="305575" cy="274374"/>
            </a:xfrm>
            <a:prstGeom prst="rect">
              <a:avLst/>
            </a:prstGeom>
            <a:solidFill>
              <a:srgbClr val="D10811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7" name="Group 97"/>
          <p:cNvGrpSpPr>
            <a:grpSpLocks/>
          </p:cNvGrpSpPr>
          <p:nvPr/>
        </p:nvGrpSpPr>
        <p:grpSpPr bwMode="auto">
          <a:xfrm>
            <a:off x="2322513" y="-6350"/>
            <a:ext cx="6821487" cy="352425"/>
            <a:chOff x="3784600" y="0"/>
            <a:chExt cx="5359400" cy="276868"/>
          </a:xfrm>
        </p:grpSpPr>
        <p:sp>
          <p:nvSpPr>
            <p:cNvPr id="18" name="Rectangle 496"/>
            <p:cNvSpPr>
              <a:spLocks noChangeArrowheads="1"/>
            </p:cNvSpPr>
            <p:nvPr/>
          </p:nvSpPr>
          <p:spPr bwMode="invGray">
            <a:xfrm>
              <a:off x="4100152" y="0"/>
              <a:ext cx="305575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" name="Rectangle 497"/>
            <p:cNvSpPr>
              <a:spLocks noChangeArrowheads="1"/>
            </p:cNvSpPr>
            <p:nvPr/>
          </p:nvSpPr>
          <p:spPr bwMode="invGray">
            <a:xfrm>
              <a:off x="3784600" y="0"/>
              <a:ext cx="304327" cy="274374"/>
            </a:xfrm>
            <a:prstGeom prst="rect">
              <a:avLst/>
            </a:prstGeom>
            <a:solidFill>
              <a:srgbClr val="D10811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Rectangle 498"/>
            <p:cNvSpPr>
              <a:spLocks noChangeArrowheads="1"/>
            </p:cNvSpPr>
            <p:nvPr/>
          </p:nvSpPr>
          <p:spPr bwMode="invGray">
            <a:xfrm>
              <a:off x="8519132" y="0"/>
              <a:ext cx="624868" cy="276868"/>
            </a:xfrm>
            <a:prstGeom prst="rect">
              <a:avLst/>
            </a:prstGeom>
            <a:solidFill>
              <a:srgbClr val="D10811">
                <a:alpha val="45882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Rectangle 499"/>
            <p:cNvSpPr>
              <a:spLocks noChangeArrowheads="1"/>
            </p:cNvSpPr>
            <p:nvPr/>
          </p:nvSpPr>
          <p:spPr bwMode="invGray">
            <a:xfrm>
              <a:off x="7875555" y="0"/>
              <a:ext cx="304327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Rectangle 500"/>
            <p:cNvSpPr>
              <a:spLocks noChangeArrowheads="1"/>
            </p:cNvSpPr>
            <p:nvPr/>
          </p:nvSpPr>
          <p:spPr bwMode="invGray">
            <a:xfrm>
              <a:off x="5677914" y="0"/>
              <a:ext cx="305574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Rectangle 501"/>
            <p:cNvSpPr>
              <a:spLocks noChangeArrowheads="1"/>
            </p:cNvSpPr>
            <p:nvPr/>
          </p:nvSpPr>
          <p:spPr bwMode="invGray">
            <a:xfrm>
              <a:off x="5362361" y="0"/>
              <a:ext cx="305575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Rectangle 609"/>
            <p:cNvSpPr>
              <a:spLocks noChangeArrowheads="1"/>
            </p:cNvSpPr>
            <p:nvPr/>
          </p:nvSpPr>
          <p:spPr bwMode="invGray">
            <a:xfrm>
              <a:off x="6166833" y="0"/>
              <a:ext cx="305574" cy="274374"/>
            </a:xfrm>
            <a:prstGeom prst="rect">
              <a:avLst/>
            </a:prstGeom>
            <a:solidFill>
              <a:srgbClr val="D10811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 bwMode="ltGray">
          <a:xfrm>
            <a:off x="0" y="3171825"/>
            <a:ext cx="9139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496" y="3429000"/>
            <a:ext cx="6089904" cy="1365504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76800"/>
            <a:ext cx="6089904" cy="990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32" name="Straight Connector 31"/>
          <p:cNvCxnSpPr/>
          <p:nvPr/>
        </p:nvCxnSpPr>
        <p:spPr bwMode="ltGray">
          <a:xfrm>
            <a:off x="0" y="6100763"/>
            <a:ext cx="9139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3A94-501F-430F-9F24-22DB171F1A84}" type="datetime1">
              <a:rPr lang="en-US" smtClean="0"/>
              <a:pPr/>
              <a:t>10/21/2013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172200"/>
            <a:ext cx="8229600" cy="2286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8EF3-7915-4029-8188-B964D2222328}" type="datetime1">
              <a:rPr lang="en-US" smtClean="0"/>
              <a:pPr/>
              <a:t>10/21/2013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186597" y="1600200"/>
            <a:ext cx="3342806" cy="378920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4267200" cy="4724400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16FC-041D-4C73-A0CA-50E3B59E0A5D}" type="datetime1">
              <a:rPr lang="en-US" smtClean="0"/>
              <a:pPr/>
              <a:t>10/21/2013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447800"/>
            <a:ext cx="4343400" cy="47244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3AC4-C33A-411A-AFB6-6A67FA1ED1AC}" type="datetime1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5184648" y="1600200"/>
            <a:ext cx="3346704" cy="378561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886200"/>
            <a:ext cx="3886200" cy="22860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08000" indent="-217488">
              <a:defRPr sz="1600"/>
            </a:lvl2pPr>
            <a:lvl3pPr marL="798513" indent="-17462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EFF9-E965-4782-A371-B4051B6C04E4}" type="datetime1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4876800" y="1600200"/>
            <a:ext cx="3657600" cy="2057400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24400" y="3886200"/>
            <a:ext cx="3962400" cy="22860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01835" y="1600200"/>
            <a:ext cx="3657600" cy="2057400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algn="ctr"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A07-B22F-4A12-B6AE-5480EFA744A1}" type="datetime1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38286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04858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7028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2A23-AE32-4526-B049-6593DD3B16B2}" type="datetime1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418114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284686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On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657600"/>
            <a:ext cx="822960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60E5-E30C-4DA4-BD60-7B6AC863CF62}" type="datetime1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573968" y="1740674"/>
            <a:ext cx="5996066" cy="3837480"/>
          </a:xfrm>
          <a:ln w="152400">
            <a:solidFill>
              <a:schemeClr val="bg2"/>
            </a:solidFill>
            <a:miter lim="800000"/>
          </a:ln>
        </p:spPr>
        <p:txBody>
          <a:bodyPr tIns="18288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0CD2-63A1-4D15-92C2-5F1852DDD605}" type="datetime1">
              <a:rPr lang="en-US" smtClean="0"/>
              <a:pPr/>
              <a:t>10/21/2013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aya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OfWe_revers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black">
          <a:xfrm>
            <a:off x="2595608" y="2645764"/>
            <a:ext cx="3952784" cy="15664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4BA3-2030-4FC5-8B8A-D60DBF198AFE}" type="datetime1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0526-6F7B-4820-AE52-CBAF9D1B053E}" type="datetime1">
              <a:rPr lang="en-US" smtClean="0"/>
              <a:pPr/>
              <a:t>10/21/2013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5"/>
            <a:ext cx="2057400" cy="5716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5"/>
            <a:ext cx="6019800" cy="5716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3251-DD1A-43E1-955B-E09BA603CA18}" type="datetime1">
              <a:rPr lang="en-US" smtClean="0"/>
              <a:pPr/>
              <a:t>10/21/2013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79D8-FDCF-4695-B150-B4B6F53576B9}" type="datetime1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200"/>
            </a:lvl2pPr>
            <a:lvl3pPr>
              <a:spcBef>
                <a:spcPts val="0"/>
              </a:spcBef>
              <a:buNone/>
              <a:defRPr sz="2200"/>
            </a:lvl3pPr>
            <a:lvl4pPr>
              <a:spcBef>
                <a:spcPts val="0"/>
              </a:spcBef>
              <a:buNone/>
              <a:defRPr sz="2200"/>
            </a:lvl4pPr>
            <a:lvl5pPr>
              <a:spcBef>
                <a:spcPts val="0"/>
              </a:spcBef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A722-CA97-4F30-B649-5B46967AD5BA}" type="datetime1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invGray">
          <a:xfrm>
            <a:off x="0" y="1581151"/>
            <a:ext cx="9144000" cy="3475038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invGray">
          <a:xfrm>
            <a:off x="3159125" y="1581151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invGray">
          <a:xfrm>
            <a:off x="2843213" y="1581151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invGray">
          <a:xfrm>
            <a:off x="852646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invGray">
          <a:xfrm>
            <a:off x="82105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invGray">
          <a:xfrm>
            <a:off x="78946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invGray">
          <a:xfrm>
            <a:off x="7578725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invGray">
          <a:xfrm>
            <a:off x="726281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invGray">
          <a:xfrm>
            <a:off x="69469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invGray">
          <a:xfrm>
            <a:off x="663098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invGray">
          <a:xfrm>
            <a:off x="6316663" y="1581151"/>
            <a:ext cx="304800" cy="250825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invGray">
          <a:xfrm>
            <a:off x="60007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invGray">
          <a:xfrm>
            <a:off x="56848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invGray">
          <a:xfrm>
            <a:off x="5368925" y="1581151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invGray">
          <a:xfrm>
            <a:off x="47371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invGray">
          <a:xfrm>
            <a:off x="4421188" y="1581151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301"/>
          <p:cNvSpPr>
            <a:spLocks noChangeArrowheads="1"/>
          </p:cNvSpPr>
          <p:nvPr/>
        </p:nvSpPr>
        <p:spPr bwMode="invGray">
          <a:xfrm>
            <a:off x="3473450" y="4767264"/>
            <a:ext cx="304800" cy="274638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302"/>
          <p:cNvSpPr>
            <a:spLocks noChangeArrowheads="1"/>
          </p:cNvSpPr>
          <p:nvPr/>
        </p:nvSpPr>
        <p:spPr bwMode="invGray">
          <a:xfrm>
            <a:off x="31575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304"/>
          <p:cNvSpPr>
            <a:spLocks noChangeArrowheads="1"/>
          </p:cNvSpPr>
          <p:nvPr/>
        </p:nvSpPr>
        <p:spPr bwMode="invGray">
          <a:xfrm>
            <a:off x="2525713" y="4767264"/>
            <a:ext cx="304800" cy="274638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305"/>
          <p:cNvSpPr>
            <a:spLocks noChangeArrowheads="1"/>
          </p:cNvSpPr>
          <p:nvPr/>
        </p:nvSpPr>
        <p:spPr bwMode="invGray">
          <a:xfrm>
            <a:off x="2209800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307"/>
          <p:cNvSpPr>
            <a:spLocks noChangeArrowheads="1"/>
          </p:cNvSpPr>
          <p:nvPr/>
        </p:nvSpPr>
        <p:spPr bwMode="invGray">
          <a:xfrm>
            <a:off x="1579563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311"/>
          <p:cNvSpPr>
            <a:spLocks noChangeArrowheads="1"/>
          </p:cNvSpPr>
          <p:nvPr/>
        </p:nvSpPr>
        <p:spPr bwMode="invGray">
          <a:xfrm>
            <a:off x="852487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312"/>
          <p:cNvSpPr>
            <a:spLocks noChangeArrowheads="1"/>
          </p:cNvSpPr>
          <p:nvPr/>
        </p:nvSpPr>
        <p:spPr bwMode="invGray">
          <a:xfrm>
            <a:off x="8208963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14"/>
          <p:cNvSpPr>
            <a:spLocks noChangeArrowheads="1"/>
          </p:cNvSpPr>
          <p:nvPr/>
        </p:nvSpPr>
        <p:spPr bwMode="invGray">
          <a:xfrm>
            <a:off x="7577138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5"/>
          <p:cNvSpPr>
            <a:spLocks noChangeArrowheads="1"/>
          </p:cNvSpPr>
          <p:nvPr/>
        </p:nvSpPr>
        <p:spPr bwMode="invGray">
          <a:xfrm>
            <a:off x="726122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17"/>
          <p:cNvSpPr>
            <a:spLocks noChangeArrowheads="1"/>
          </p:cNvSpPr>
          <p:nvPr/>
        </p:nvSpPr>
        <p:spPr bwMode="invGray">
          <a:xfrm>
            <a:off x="6629400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18"/>
          <p:cNvSpPr>
            <a:spLocks noChangeArrowheads="1"/>
          </p:cNvSpPr>
          <p:nvPr/>
        </p:nvSpPr>
        <p:spPr bwMode="invGray">
          <a:xfrm>
            <a:off x="6315075" y="4767264"/>
            <a:ext cx="304800" cy="274638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21"/>
          <p:cNvSpPr>
            <a:spLocks noChangeArrowheads="1"/>
          </p:cNvSpPr>
          <p:nvPr/>
        </p:nvSpPr>
        <p:spPr bwMode="invGray">
          <a:xfrm>
            <a:off x="53673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23"/>
          <p:cNvSpPr>
            <a:spLocks noChangeArrowheads="1"/>
          </p:cNvSpPr>
          <p:nvPr/>
        </p:nvSpPr>
        <p:spPr bwMode="invGray">
          <a:xfrm>
            <a:off x="4735513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white">
          <a:xfrm>
            <a:off x="0" y="1847088"/>
            <a:ext cx="9144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818"/>
          <p:cNvGrpSpPr>
            <a:grpSpLocks/>
          </p:cNvGrpSpPr>
          <p:nvPr/>
        </p:nvGrpSpPr>
        <p:grpSpPr bwMode="black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43" name="Freeform 819"/>
            <p:cNvSpPr>
              <a:spLocks/>
            </p:cNvSpPr>
            <p:nvPr/>
          </p:nvSpPr>
          <p:spPr bwMode="black">
            <a:xfrm>
              <a:off x="5307" y="4976"/>
              <a:ext cx="672" cy="606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820"/>
            <p:cNvSpPr>
              <a:spLocks/>
            </p:cNvSpPr>
            <p:nvPr/>
          </p:nvSpPr>
          <p:spPr bwMode="black">
            <a:xfrm>
              <a:off x="3063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821"/>
            <p:cNvSpPr>
              <a:spLocks/>
            </p:cNvSpPr>
            <p:nvPr/>
          </p:nvSpPr>
          <p:spPr bwMode="black">
            <a:xfrm>
              <a:off x="4179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822"/>
            <p:cNvSpPr>
              <a:spLocks/>
            </p:cNvSpPr>
            <p:nvPr/>
          </p:nvSpPr>
          <p:spPr bwMode="black">
            <a:xfrm>
              <a:off x="3627" y="4976"/>
              <a:ext cx="666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823"/>
            <p:cNvSpPr>
              <a:spLocks/>
            </p:cNvSpPr>
            <p:nvPr/>
          </p:nvSpPr>
          <p:spPr bwMode="black">
            <a:xfrm>
              <a:off x="4755" y="4976"/>
              <a:ext cx="666" cy="82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130552"/>
            <a:ext cx="6400800" cy="1097280"/>
          </a:xfrm>
        </p:spPr>
        <p:txBody>
          <a:bodyPr anchor="b"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300984"/>
            <a:ext cx="6400800" cy="1130300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457200" y="6537960"/>
            <a:ext cx="3724096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Avaya - Proprietary.  Use pursuant to your signed agreement or Avaya policy.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0903-47A6-419A-A235-56C96EEC252B}" type="datetime1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invGray">
          <a:xfrm>
            <a:off x="0" y="1581151"/>
            <a:ext cx="9144000" cy="3475038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invGray">
          <a:xfrm>
            <a:off x="3159125" y="1581151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invGray">
          <a:xfrm>
            <a:off x="2843213" y="1581151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invGray">
          <a:xfrm>
            <a:off x="852646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invGray">
          <a:xfrm>
            <a:off x="82105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invGray">
          <a:xfrm>
            <a:off x="78946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invGray">
          <a:xfrm>
            <a:off x="7578725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invGray">
          <a:xfrm>
            <a:off x="7262813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invGray">
          <a:xfrm>
            <a:off x="69469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invGray">
          <a:xfrm>
            <a:off x="663098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invGray">
          <a:xfrm>
            <a:off x="6316663" y="1581151"/>
            <a:ext cx="304800" cy="250825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invGray">
          <a:xfrm>
            <a:off x="600075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invGray">
          <a:xfrm>
            <a:off x="5684838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invGray">
          <a:xfrm>
            <a:off x="5368925" y="1581151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invGray">
          <a:xfrm>
            <a:off x="4737100" y="1581151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invGray">
          <a:xfrm>
            <a:off x="4421188" y="1581151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301"/>
          <p:cNvSpPr>
            <a:spLocks noChangeArrowheads="1"/>
          </p:cNvSpPr>
          <p:nvPr/>
        </p:nvSpPr>
        <p:spPr bwMode="invGray">
          <a:xfrm>
            <a:off x="3473450" y="4767264"/>
            <a:ext cx="304800" cy="274638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302"/>
          <p:cNvSpPr>
            <a:spLocks noChangeArrowheads="1"/>
          </p:cNvSpPr>
          <p:nvPr/>
        </p:nvSpPr>
        <p:spPr bwMode="invGray">
          <a:xfrm>
            <a:off x="31575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304"/>
          <p:cNvSpPr>
            <a:spLocks noChangeArrowheads="1"/>
          </p:cNvSpPr>
          <p:nvPr/>
        </p:nvSpPr>
        <p:spPr bwMode="invGray">
          <a:xfrm>
            <a:off x="2525713" y="4767264"/>
            <a:ext cx="304800" cy="274638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305"/>
          <p:cNvSpPr>
            <a:spLocks noChangeArrowheads="1"/>
          </p:cNvSpPr>
          <p:nvPr/>
        </p:nvSpPr>
        <p:spPr bwMode="invGray">
          <a:xfrm>
            <a:off x="2209800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307"/>
          <p:cNvSpPr>
            <a:spLocks noChangeArrowheads="1"/>
          </p:cNvSpPr>
          <p:nvPr/>
        </p:nvSpPr>
        <p:spPr bwMode="invGray">
          <a:xfrm>
            <a:off x="1579563" y="4767264"/>
            <a:ext cx="304800" cy="274638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311"/>
          <p:cNvSpPr>
            <a:spLocks noChangeArrowheads="1"/>
          </p:cNvSpPr>
          <p:nvPr/>
        </p:nvSpPr>
        <p:spPr bwMode="invGray">
          <a:xfrm>
            <a:off x="852487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312"/>
          <p:cNvSpPr>
            <a:spLocks noChangeArrowheads="1"/>
          </p:cNvSpPr>
          <p:nvPr/>
        </p:nvSpPr>
        <p:spPr bwMode="invGray">
          <a:xfrm>
            <a:off x="8208963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14"/>
          <p:cNvSpPr>
            <a:spLocks noChangeArrowheads="1"/>
          </p:cNvSpPr>
          <p:nvPr/>
        </p:nvSpPr>
        <p:spPr bwMode="invGray">
          <a:xfrm>
            <a:off x="7577138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5"/>
          <p:cNvSpPr>
            <a:spLocks noChangeArrowheads="1"/>
          </p:cNvSpPr>
          <p:nvPr/>
        </p:nvSpPr>
        <p:spPr bwMode="invGray">
          <a:xfrm>
            <a:off x="7261225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17"/>
          <p:cNvSpPr>
            <a:spLocks noChangeArrowheads="1"/>
          </p:cNvSpPr>
          <p:nvPr/>
        </p:nvSpPr>
        <p:spPr bwMode="invGray">
          <a:xfrm>
            <a:off x="6629400" y="4767264"/>
            <a:ext cx="304800" cy="274638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18"/>
          <p:cNvSpPr>
            <a:spLocks noChangeArrowheads="1"/>
          </p:cNvSpPr>
          <p:nvPr/>
        </p:nvSpPr>
        <p:spPr bwMode="invGray">
          <a:xfrm>
            <a:off x="6315075" y="4767264"/>
            <a:ext cx="304800" cy="274638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21"/>
          <p:cNvSpPr>
            <a:spLocks noChangeArrowheads="1"/>
          </p:cNvSpPr>
          <p:nvPr/>
        </p:nvSpPr>
        <p:spPr bwMode="invGray">
          <a:xfrm>
            <a:off x="5367338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23"/>
          <p:cNvSpPr>
            <a:spLocks noChangeArrowheads="1"/>
          </p:cNvSpPr>
          <p:nvPr/>
        </p:nvSpPr>
        <p:spPr bwMode="invGray">
          <a:xfrm>
            <a:off x="4735513" y="4767264"/>
            <a:ext cx="304800" cy="274638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white">
          <a:xfrm>
            <a:off x="0" y="1847088"/>
            <a:ext cx="9144000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818"/>
          <p:cNvGrpSpPr>
            <a:grpSpLocks/>
          </p:cNvGrpSpPr>
          <p:nvPr/>
        </p:nvGrpSpPr>
        <p:grpSpPr bwMode="black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43" name="Freeform 819"/>
            <p:cNvSpPr>
              <a:spLocks/>
            </p:cNvSpPr>
            <p:nvPr/>
          </p:nvSpPr>
          <p:spPr bwMode="black">
            <a:xfrm>
              <a:off x="5307" y="4976"/>
              <a:ext cx="672" cy="606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820"/>
            <p:cNvSpPr>
              <a:spLocks/>
            </p:cNvSpPr>
            <p:nvPr/>
          </p:nvSpPr>
          <p:spPr bwMode="black">
            <a:xfrm>
              <a:off x="3063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821"/>
            <p:cNvSpPr>
              <a:spLocks/>
            </p:cNvSpPr>
            <p:nvPr/>
          </p:nvSpPr>
          <p:spPr bwMode="black">
            <a:xfrm>
              <a:off x="4179" y="4982"/>
              <a:ext cx="672" cy="600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822"/>
            <p:cNvSpPr>
              <a:spLocks/>
            </p:cNvSpPr>
            <p:nvPr/>
          </p:nvSpPr>
          <p:spPr bwMode="black">
            <a:xfrm>
              <a:off x="3627" y="4976"/>
              <a:ext cx="666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823"/>
            <p:cNvSpPr>
              <a:spLocks/>
            </p:cNvSpPr>
            <p:nvPr/>
          </p:nvSpPr>
          <p:spPr bwMode="black">
            <a:xfrm>
              <a:off x="4755" y="4976"/>
              <a:ext cx="666" cy="82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130552"/>
            <a:ext cx="6745224" cy="2029968"/>
          </a:xfrm>
        </p:spPr>
        <p:txBody>
          <a:bodyPr anchor="ctr"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5357611"/>
            <a:ext cx="6745224" cy="476519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13"/>
          </p:nvPr>
        </p:nvSpPr>
        <p:spPr>
          <a:xfrm>
            <a:off x="1447800" y="5841642"/>
            <a:ext cx="6745224" cy="381000"/>
          </a:xfrm>
        </p:spPr>
        <p:txBody>
          <a:bodyPr anchor="t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457200" y="6537960"/>
            <a:ext cx="3724096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8F8F8F"/>
                </a:solidFill>
              </a:rPr>
              <a:t>Avaya - Proprietary.  Use pursuant to your signed agreement or Avaya policy.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66DC-58A3-45CF-9D17-0D017B4FC3F7}" type="datetime1">
              <a:rPr lang="en-US" smtClean="0"/>
              <a:pPr/>
              <a:t>10/21/2013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50888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50888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03C9-D9D6-439D-B241-1330331395D1}" type="datetime1">
              <a:rPr lang="en-US" smtClean="0"/>
              <a:pPr/>
              <a:t>10/21/2013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3CB3-A0A6-46C4-8F56-D534DFAFCF5F}" type="datetime1">
              <a:rPr lang="en-US" smtClean="0"/>
              <a:pPr/>
              <a:t>10/21/2013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B10-C767-489B-8EE2-DD66B48A8BAD}" type="datetime1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6000"/>
                </a:srgbClr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invGray">
          <a:xfrm>
            <a:off x="5663119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invGray">
          <a:xfrm>
            <a:off x="5258320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" name="Rectangle 72"/>
          <p:cNvSpPr>
            <a:spLocks noChangeArrowheads="1"/>
          </p:cNvSpPr>
          <p:nvPr/>
        </p:nvSpPr>
        <p:spPr bwMode="invGray">
          <a:xfrm>
            <a:off x="4043922" y="-7938"/>
            <a:ext cx="39056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invGray">
          <a:xfrm>
            <a:off x="3639123" y="-7938"/>
            <a:ext cx="39056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" name="Rectangle 76"/>
          <p:cNvSpPr>
            <a:spLocks noChangeArrowheads="1"/>
          </p:cNvSpPr>
          <p:nvPr/>
        </p:nvSpPr>
        <p:spPr bwMode="invGray">
          <a:xfrm>
            <a:off x="2426760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invGray">
          <a:xfrm>
            <a:off x="2021961" y="-7938"/>
            <a:ext cx="39056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5" name="Rectangle 79"/>
          <p:cNvSpPr>
            <a:spLocks noChangeArrowheads="1"/>
          </p:cNvSpPr>
          <p:nvPr/>
        </p:nvSpPr>
        <p:spPr bwMode="invGray">
          <a:xfrm>
            <a:off x="1212363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6" name="Rectangle 82"/>
          <p:cNvSpPr>
            <a:spLocks noChangeArrowheads="1"/>
          </p:cNvSpPr>
          <p:nvPr/>
        </p:nvSpPr>
        <p:spPr bwMode="invGray">
          <a:xfrm>
            <a:off x="0" y="-7938"/>
            <a:ext cx="39056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6000"/>
                </a:srgbClr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8" name="Group 127"/>
          <p:cNvGrpSpPr>
            <a:grpSpLocks/>
          </p:cNvGrpSpPr>
          <p:nvPr/>
        </p:nvGrpSpPr>
        <p:grpSpPr bwMode="black">
          <a:xfrm>
            <a:off x="7908916" y="80554"/>
            <a:ext cx="858838" cy="242887"/>
            <a:chOff x="4707" y="440"/>
            <a:chExt cx="700" cy="198"/>
          </a:xfrm>
          <a:solidFill>
            <a:sysClr val="window" lastClr="FFFFFF"/>
          </a:solidFill>
        </p:grpSpPr>
        <p:sp>
          <p:nvSpPr>
            <p:cNvPr id="23" name="Freeform 128"/>
            <p:cNvSpPr>
              <a:spLocks/>
            </p:cNvSpPr>
            <p:nvPr/>
          </p:nvSpPr>
          <p:spPr bwMode="black">
            <a:xfrm>
              <a:off x="5247" y="440"/>
              <a:ext cx="160" cy="145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4" name="Freeform 129"/>
            <p:cNvSpPr>
              <a:spLocks/>
            </p:cNvSpPr>
            <p:nvPr/>
          </p:nvSpPr>
          <p:spPr bwMode="black">
            <a:xfrm>
              <a:off x="4707" y="441"/>
              <a:ext cx="160" cy="144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5" name="Freeform 130"/>
            <p:cNvSpPr>
              <a:spLocks/>
            </p:cNvSpPr>
            <p:nvPr/>
          </p:nvSpPr>
          <p:spPr bwMode="black">
            <a:xfrm>
              <a:off x="4975" y="441"/>
              <a:ext cx="162" cy="144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6" name="Freeform 131"/>
            <p:cNvSpPr>
              <a:spLocks/>
            </p:cNvSpPr>
            <p:nvPr/>
          </p:nvSpPr>
          <p:spPr bwMode="black">
            <a:xfrm>
              <a:off x="4842" y="440"/>
              <a:ext cx="160" cy="145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7" name="Freeform 132"/>
            <p:cNvSpPr>
              <a:spLocks/>
            </p:cNvSpPr>
            <p:nvPr/>
          </p:nvSpPr>
          <p:spPr bwMode="black">
            <a:xfrm>
              <a:off x="5113" y="440"/>
              <a:ext cx="159" cy="19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537325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10/22/2013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6537960"/>
            <a:ext cx="4121641" cy="2031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 smtClean="0">
                <a:solidFill>
                  <a:srgbClr val="8F8F8F"/>
                </a:solidFill>
              </a:rPr>
              <a:t>K.Singh</a:t>
            </a:r>
            <a:r>
              <a:rPr lang="en-US" sz="800" dirty="0" smtClean="0">
                <a:solidFill>
                  <a:srgbClr val="8F8F8F"/>
                </a:solidFill>
              </a:rPr>
              <a:t>, </a:t>
            </a:r>
            <a:r>
              <a:rPr lang="en-US" sz="800" dirty="0" err="1" smtClean="0">
                <a:solidFill>
                  <a:srgbClr val="8F8F8F"/>
                </a:solidFill>
              </a:rPr>
              <a:t>V.Krishnaswamy</a:t>
            </a:r>
            <a:r>
              <a:rPr lang="en-US" sz="800" dirty="0" smtClean="0">
                <a:solidFill>
                  <a:srgbClr val="8F8F8F"/>
                </a:solidFill>
              </a:rPr>
              <a:t>,</a:t>
            </a:r>
            <a:r>
              <a:rPr lang="en-US" sz="800" baseline="0" dirty="0" smtClean="0">
                <a:solidFill>
                  <a:srgbClr val="8F8F8F"/>
                </a:solidFill>
              </a:rPr>
              <a:t> “Private Overlay of Enterprise Data”</a:t>
            </a:r>
            <a:r>
              <a:rPr lang="en-US" sz="800" dirty="0" smtClean="0">
                <a:solidFill>
                  <a:srgbClr val="8F8F8F"/>
                </a:solidFill>
              </a:rPr>
              <a:t>, </a:t>
            </a:r>
            <a:r>
              <a:rPr lang="en-US" sz="800" dirty="0" err="1" smtClean="0">
                <a:solidFill>
                  <a:srgbClr val="8F8F8F"/>
                </a:solidFill>
              </a:rPr>
              <a:t>CollaborateCom</a:t>
            </a:r>
            <a:r>
              <a:rPr lang="en-US" sz="800" dirty="0" smtClean="0">
                <a:solidFill>
                  <a:srgbClr val="8F8F8F"/>
                </a:solidFill>
              </a:rPr>
              <a:t> 2013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76920" y="6565900"/>
            <a:ext cx="309700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fld id="{758C98C5-C197-4167-B328-DA835286C05A}" type="slidenum">
              <a:rPr lang="en-US" sz="800" smtClean="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 dirty="0" smtClean="0">
              <a:solidFill>
                <a:srgbClr val="8F8F8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1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ebdings" pitchFamily="18" charset="2"/>
        <a:buChar char="4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3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0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8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277586" y="3017520"/>
            <a:ext cx="8657408" cy="1365504"/>
          </a:xfrm>
        </p:spPr>
        <p:txBody>
          <a:bodyPr/>
          <a:lstStyle/>
          <a:p>
            <a:r>
              <a:rPr lang="en-US" sz="3600" dirty="0" smtClean="0"/>
              <a:t>Private overlay of enterprise social data</a:t>
            </a:r>
            <a:br>
              <a:rPr lang="en-US" sz="3600" dirty="0" smtClean="0"/>
            </a:br>
            <a:r>
              <a:rPr lang="en-US" sz="3600" dirty="0" smtClean="0"/>
              <a:t>and interactions in the public web context</a:t>
            </a:r>
            <a:endParaRPr lang="en-US" sz="3600" dirty="0"/>
          </a:p>
        </p:txBody>
      </p:sp>
      <p:sp>
        <p:nvSpPr>
          <p:cNvPr id="41059" name="Rectangle 99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971079"/>
            <a:ext cx="4922520" cy="990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Kundan Singh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Venkatesh Krishnaswamy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CollaborateCom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Oct 2013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50" y="4838191"/>
            <a:ext cx="837584" cy="125637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74" y="4838191"/>
            <a:ext cx="837584" cy="125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3298004" y="3915284"/>
            <a:ext cx="3779463" cy="286566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/>
              <a:t>How does it work?</a:t>
            </a:r>
          </a:p>
        </p:txBody>
      </p:sp>
      <p:cxnSp>
        <p:nvCxnSpPr>
          <p:cNvPr id="6" name="Straight Arrow Connector 5"/>
          <p:cNvCxnSpPr>
            <a:stCxn id="32" idx="3"/>
          </p:cNvCxnSpPr>
          <p:nvPr/>
        </p:nvCxnSpPr>
        <p:spPr>
          <a:xfrm>
            <a:off x="4626730" y="4773797"/>
            <a:ext cx="1159328" cy="815345"/>
          </a:xfrm>
          <a:prstGeom prst="straightConnector1">
            <a:avLst/>
          </a:prstGeom>
          <a:ln w="19050">
            <a:solidFill>
              <a:srgbClr val="323232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81355" y="4211284"/>
            <a:ext cx="40235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HTTP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36902" y="3513816"/>
            <a:ext cx="699893" cy="719482"/>
          </a:xfrm>
          <a:prstGeom prst="straightConnector1">
            <a:avLst/>
          </a:prstGeom>
          <a:ln w="12700">
            <a:solidFill>
              <a:srgbClr val="323232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36902" y="3544503"/>
            <a:ext cx="1562642" cy="688794"/>
          </a:xfrm>
          <a:prstGeom prst="straightConnector1">
            <a:avLst/>
          </a:prstGeom>
          <a:ln w="12700">
            <a:solidFill>
              <a:srgbClr val="323232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36902" y="3575192"/>
            <a:ext cx="2813143" cy="658105"/>
          </a:xfrm>
          <a:prstGeom prst="straightConnector1">
            <a:avLst/>
          </a:prstGeom>
          <a:ln w="12700">
            <a:solidFill>
              <a:srgbClr val="323232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81355" y="3343297"/>
            <a:ext cx="742191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avaya.com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24907" y="3336475"/>
            <a:ext cx="1152560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youtube.com/xyz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94829" y="3336475"/>
            <a:ext cx="8511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linkedin.com</a:t>
            </a:r>
          </a:p>
        </p:txBody>
      </p:sp>
      <p:cxnSp>
        <p:nvCxnSpPr>
          <p:cNvPr id="43" name="Straight Arrow Connector 42"/>
          <p:cNvCxnSpPr>
            <a:endCxn id="27" idx="2"/>
          </p:cNvCxnSpPr>
          <p:nvPr/>
        </p:nvCxnSpPr>
        <p:spPr>
          <a:xfrm flipV="1">
            <a:off x="4604426" y="5757311"/>
            <a:ext cx="1181632" cy="410221"/>
          </a:xfrm>
          <a:prstGeom prst="straightConnector1">
            <a:avLst/>
          </a:prstGeom>
          <a:ln w="19050">
            <a:solidFill>
              <a:srgbClr val="323232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31179" y="6188185"/>
            <a:ext cx="112530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Resource </a:t>
            </a:r>
            <a:r>
              <a:rPr lang="en-US" sz="1200" dirty="0" smtClean="0"/>
              <a:t>server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93649" y="4854641"/>
            <a:ext cx="1193660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HTTP, websocket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5572" y="239477"/>
            <a:ext cx="3003095" cy="6672955"/>
            <a:chOff x="115572" y="239477"/>
            <a:chExt cx="3003095" cy="6672955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7417" y="239477"/>
              <a:ext cx="23812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904" y="1708382"/>
              <a:ext cx="2371725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572" y="3102432"/>
              <a:ext cx="23812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Content Placeholder 8"/>
          <p:cNvSpPr txBox="1">
            <a:spLocks/>
          </p:cNvSpPr>
          <p:nvPr/>
        </p:nvSpPr>
        <p:spPr>
          <a:xfrm>
            <a:off x="4402476" y="1297154"/>
            <a:ext cx="4038600" cy="1694645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 browser extension</a:t>
            </a:r>
          </a:p>
          <a:p>
            <a:r>
              <a:rPr lang="en-US" sz="2000" dirty="0" smtClean="0"/>
              <a:t>Chat room and data context per web page or website</a:t>
            </a:r>
          </a:p>
          <a:p>
            <a:r>
              <a:rPr lang="en-US" sz="2000"/>
              <a:t>Conversation </a:t>
            </a:r>
            <a:r>
              <a:rPr lang="en-US" sz="2000" smtClean="0"/>
              <a:t>window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27" name="Flowchart: Magnetic Disk 26"/>
          <p:cNvSpPr/>
          <p:nvPr/>
        </p:nvSpPr>
        <p:spPr>
          <a:xfrm>
            <a:off x="5786058" y="5433461"/>
            <a:ext cx="666756" cy="647700"/>
          </a:xfrm>
          <a:prstGeom prst="flowChartMagneticDisk">
            <a:avLst/>
          </a:prstGeom>
          <a:noFill/>
          <a:ln w="190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390727" y="5715401"/>
            <a:ext cx="365760" cy="36576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3</a:t>
            </a:r>
            <a:endParaRPr lang="en-US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3566808" y="4110009"/>
            <a:ext cx="1061697" cy="26747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Browser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65032" y="4371209"/>
            <a:ext cx="1063473" cy="26747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Extension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63257" y="4640060"/>
            <a:ext cx="1063473" cy="2674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Annotate</a:t>
            </a:r>
          </a:p>
        </p:txBody>
      </p:sp>
      <p:sp>
        <p:nvSpPr>
          <p:cNvPr id="33" name="Oval 32"/>
          <p:cNvSpPr/>
          <p:nvPr/>
        </p:nvSpPr>
        <p:spPr>
          <a:xfrm>
            <a:off x="3383928" y="4690986"/>
            <a:ext cx="365760" cy="36576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/>
              <a:t>2</a:t>
            </a:r>
            <a:endParaRPr lang="en-US" b="1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3428382" y="4919666"/>
            <a:ext cx="1286627" cy="359221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Bob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012203" y="3119303"/>
            <a:ext cx="365760" cy="36576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542729" y="5496880"/>
            <a:ext cx="1061697" cy="26747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Browser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40953" y="5758080"/>
            <a:ext cx="1063473" cy="26747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Extension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39178" y="6026931"/>
            <a:ext cx="1063473" cy="2674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Annotate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536328" y="6291030"/>
            <a:ext cx="1286627" cy="359221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Alice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08698" y="6291030"/>
            <a:ext cx="365760" cy="36576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4</a:t>
            </a:r>
          </a:p>
        </p:txBody>
      </p:sp>
      <p:cxnSp>
        <p:nvCxnSpPr>
          <p:cNvPr id="49" name="Straight Arrow Connector 48"/>
          <p:cNvCxnSpPr>
            <a:stCxn id="50" idx="0"/>
          </p:cNvCxnSpPr>
          <p:nvPr/>
        </p:nvCxnSpPr>
        <p:spPr>
          <a:xfrm flipH="1" flipV="1">
            <a:off x="7664523" y="3546975"/>
            <a:ext cx="723054" cy="1857439"/>
          </a:xfrm>
          <a:prstGeom prst="straightConnector1">
            <a:avLst/>
          </a:prstGeom>
          <a:ln w="12700">
            <a:solidFill>
              <a:srgbClr val="323232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856728" y="5404414"/>
            <a:ext cx="1061697" cy="26747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Browser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54952" y="5665614"/>
            <a:ext cx="1063473" cy="26747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Extension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53177" y="5934465"/>
            <a:ext cx="1063473" cy="2674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Annotate</a:t>
            </a:r>
          </a:p>
        </p:txBody>
      </p:sp>
      <p:sp>
        <p:nvSpPr>
          <p:cNvPr id="55" name="Rounded Rectangle 54"/>
          <p:cNvSpPr/>
          <p:nvPr/>
        </p:nvSpPr>
        <p:spPr>
          <a:xfrm flipH="1">
            <a:off x="7620425" y="3915284"/>
            <a:ext cx="1431561" cy="286566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15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Demonstration</a:t>
            </a:r>
            <a:br>
              <a:rPr lang="en-US" sz="4000" dirty="0" smtClean="0"/>
            </a:br>
            <a:r>
              <a:rPr lang="en-US" sz="2000" dirty="0" smtClean="0"/>
              <a:t>What just happened in the demo video?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Browser extension, resource server,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WebSocket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Virtual presence, real-time multimedia interaction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WebRTC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), text chat and file sharing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Web annotations,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web context, co-editing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Enhance third-party web sites, presence, click-to-call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Personal wall, video presence and sharing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are the important concepts?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Separation of data from application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Resource application model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App-logic runs in the browser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storage is separately maintained and controlled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Generic browser extension to link context with data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Pluggable app framework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Individual app-logic launched on demand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Annotate, interact, presence, notepad, co-browse,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Application mash-ups at the data level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produced and consumed by independent unrelated apps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Ask permission from the user instead of the app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Resource connectors to legacy apps where needed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are the challenges?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447801"/>
            <a:ext cx="8260080" cy="324612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Keeping app logic in the browser</a:t>
            </a:r>
          </a:p>
          <a:p>
            <a:r>
              <a:rPr lang="en-US" dirty="0"/>
              <a:t>User interface dynamic layout</a:t>
            </a:r>
          </a:p>
          <a:p>
            <a:r>
              <a:rPr lang="en-US" dirty="0" smtClean="0"/>
              <a:t>Security, privacy, access control and groups</a:t>
            </a:r>
          </a:p>
          <a:p>
            <a:r>
              <a:rPr lang="en-US" dirty="0" smtClean="0"/>
              <a:t>Enterprise policies to social data</a:t>
            </a:r>
          </a:p>
          <a:p>
            <a:r>
              <a:rPr lang="en-US" dirty="0" smtClean="0"/>
              <a:t>Bootstrapping social profile</a:t>
            </a:r>
          </a:p>
          <a:p>
            <a:r>
              <a:rPr lang="en-US" dirty="0" smtClean="0"/>
              <a:t>Context from content and visitor</a:t>
            </a:r>
          </a:p>
          <a:p>
            <a:r>
              <a:rPr lang="en-US" dirty="0" smtClean="0"/>
              <a:t>Secondary web of annotations and interactions</a:t>
            </a:r>
          </a:p>
          <a:p>
            <a:r>
              <a:rPr lang="en-US" dirty="0" smtClean="0"/>
              <a:t>Interoperating with existing systems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5840" y="5166360"/>
            <a:ext cx="7315200" cy="1082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Many more questions are answered in the detailed paper</a:t>
            </a:r>
          </a:p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Contact: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singh173@avaya.com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the take-home message?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Enterprise social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Poor adoption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Privacy threat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No persistence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Fragmentation</a:t>
            </a:r>
          </a:p>
          <a:p>
            <a:endParaRPr lang="en-US" sz="28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Integration of existing behavior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Separation of data and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User in control of her data</a:t>
            </a:r>
            <a:endParaRPr lang="en-US" dirty="0"/>
          </a:p>
        </p:txBody>
      </p:sp>
      <p:sp>
        <p:nvSpPr>
          <p:cNvPr id="9" name="Content Placeholder 22"/>
          <p:cNvSpPr txBox="1">
            <a:spLocks/>
          </p:cNvSpPr>
          <p:nvPr/>
        </p:nvSpPr>
        <p:spPr>
          <a:xfrm>
            <a:off x="903519" y="5157627"/>
            <a:ext cx="7356903" cy="11669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Thanks to HTML5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WebSocket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WebRTC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etc.)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eemingly complex communication scenarios and app-logic can run entirely in the browser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Enterprise social software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Poor adoption</a:t>
            </a:r>
          </a:p>
          <a:p>
            <a:r>
              <a:rPr lang="en-US" sz="2800" dirty="0" smtClean="0"/>
              <a:t>Privacy threat</a:t>
            </a:r>
          </a:p>
          <a:p>
            <a:r>
              <a:rPr lang="en-US" sz="2800" dirty="0" smtClean="0"/>
              <a:t>No persistence</a:t>
            </a:r>
          </a:p>
          <a:p>
            <a:r>
              <a:rPr lang="en-US" sz="2800" dirty="0" smtClean="0"/>
              <a:t>Fragmentation</a:t>
            </a:r>
          </a:p>
          <a:p>
            <a:endParaRPr lang="en-US" sz="2800" baseline="30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to solve them?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Integration of existing behavior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Separation of data and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User in control of her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57949" y="5589639"/>
            <a:ext cx="343715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What is Living Content?</a:t>
            </a:r>
          </a:p>
        </p:txBody>
      </p:sp>
    </p:spTree>
    <p:extLst>
      <p:ext uri="{BB962C8B-B14F-4D97-AF65-F5344CB8AC3E}">
        <p14:creationId xmlns:p14="http://schemas.microsoft.com/office/powerpoint/2010/main" val="23243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3" grpId="0" uiExpand="1" build="p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 this talk…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the problem?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What are the use cases?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living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ontent?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does the project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are the challenges?</a:t>
            </a:r>
          </a:p>
        </p:txBody>
      </p:sp>
    </p:spTree>
    <p:extLst>
      <p:ext uri="{BB962C8B-B14F-4D97-AF65-F5344CB8AC3E}">
        <p14:creationId xmlns:p14="http://schemas.microsoft.com/office/powerpoint/2010/main" val="14068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are the use cases?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01458" y="1766170"/>
            <a:ext cx="3557391" cy="19916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3200" dirty="0" smtClean="0"/>
              <a:t>Web Annotations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Private data in the context of public web pages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1658" y="1768258"/>
            <a:ext cx="3557391" cy="19916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3200" dirty="0" smtClean="0"/>
              <a:t>Virtual Presence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messaging on any third-party web page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458" y="4162817"/>
            <a:ext cx="3557391" cy="19916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3200" dirty="0" smtClean="0"/>
              <a:t>Enhance Page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By injecting presence, click-to-call or enterprise profile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1657" y="4162817"/>
            <a:ext cx="3557391" cy="19916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3200" dirty="0" smtClean="0"/>
              <a:t>Enhance Apps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sing user and data-centric application model</a:t>
            </a:r>
          </a:p>
        </p:txBody>
      </p:sp>
    </p:spTree>
    <p:extLst>
      <p:ext uri="{BB962C8B-B14F-4D97-AF65-F5344CB8AC3E}">
        <p14:creationId xmlns:p14="http://schemas.microsoft.com/office/powerpoint/2010/main" val="1547781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1428" y="1447800"/>
            <a:ext cx="43434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Sales team on customer website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Sharing business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Job interviewers on the job advertisement web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Overlay on public knowledge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Use cases: web annotations</a:t>
            </a:r>
            <a:br>
              <a:rPr lang="en-US" sz="4400" dirty="0" smtClean="0"/>
            </a:br>
            <a:r>
              <a:rPr lang="en-US" sz="2400" dirty="0" smtClean="0"/>
              <a:t>private social data on public web – data remains private</a:t>
            </a:r>
            <a:endParaRPr lang="en-US" sz="4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462" y="1291999"/>
            <a:ext cx="4585055" cy="465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91537" y="1396429"/>
            <a:ext cx="43434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Customer support and 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Zero-</a:t>
            </a:r>
            <a:r>
              <a:rPr lang="en-US" dirty="0" err="1" smtClean="0"/>
              <a:t>conf</a:t>
            </a:r>
            <a:r>
              <a:rPr lang="en-US" dirty="0" smtClean="0"/>
              <a:t> department meetings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Online job interview and candidates queue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Listen to user comments on any owned web page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Use cases: virtual presence</a:t>
            </a:r>
            <a:br>
              <a:rPr lang="en-US" sz="4400" dirty="0" smtClean="0"/>
            </a:br>
            <a:r>
              <a:rPr lang="en-US" sz="2400" dirty="0" smtClean="0"/>
              <a:t>connected browsing with multimedia on any web page</a:t>
            </a:r>
            <a:endParaRPr lang="en-US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4" y="1382040"/>
            <a:ext cx="4322386" cy="439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7914" y="2800597"/>
            <a:ext cx="2162855" cy="372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779823">
            <a:off x="2803495" y="1485854"/>
            <a:ext cx="978408" cy="484632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47800"/>
            <a:ext cx="3869871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Annotate department webpage with lab webcam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Interaction in corporate or public social directory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Testers and developers coordinate on bug tracker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Collate employee data and profile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Use cases: enhance web pages</a:t>
            </a:r>
            <a:br>
              <a:rPr lang="en-US" sz="4400" dirty="0" smtClean="0"/>
            </a:br>
            <a:r>
              <a:rPr lang="en-US" sz="2400" dirty="0" smtClean="0"/>
              <a:t>without modifying files on those web servers</a:t>
            </a:r>
            <a:endParaRPr lang="en-US" sz="4400" dirty="0"/>
          </a:p>
        </p:txBody>
      </p:sp>
      <p:pic>
        <p:nvPicPr>
          <p:cNvPr id="9" name="Picture Placeholder 7" descr="post-presence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rcRect l="2914" r="2914"/>
          <a:stretch>
            <a:fillRect/>
          </a:stretch>
        </p:blipFill>
        <p:spPr>
          <a:xfrm>
            <a:off x="4703814" y="1469526"/>
            <a:ext cx="4415256" cy="3051402"/>
          </a:xfrm>
          <a:prstGeom prst="rect">
            <a:avLst/>
          </a:prstGeom>
          <a:ln w="0"/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7071" y="4501618"/>
            <a:ext cx="4555671" cy="235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8724174">
            <a:off x="6302448" y="5812592"/>
            <a:ext cx="978408" cy="484632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25930">
            <a:off x="7870370" y="3461614"/>
            <a:ext cx="978408" cy="484632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2927" y="2361494"/>
            <a:ext cx="1559371" cy="27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65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36831" y="1447800"/>
            <a:ext cx="43434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Enterprise user profile on social network sites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Co-edit technical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Personal wall for social connect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Context driven personal wall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Connect with existing cloud apps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Use cases: enhance application</a:t>
            </a:r>
            <a:br>
              <a:rPr lang="en-US" sz="4400" dirty="0" smtClean="0"/>
            </a:br>
            <a:r>
              <a:rPr lang="en-US" sz="2400" dirty="0" smtClean="0"/>
              <a:t>or use cases such as collaborative editing, social wall, …</a:t>
            </a:r>
            <a:endParaRPr lang="en-US" sz="4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83" y="1715906"/>
            <a:ext cx="4193643" cy="350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86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</a:t>
            </a:r>
            <a:r>
              <a:rPr lang="en-US" sz="4400" dirty="0"/>
              <a:t>is </a:t>
            </a:r>
            <a:r>
              <a:rPr lang="en-US" sz="4400" dirty="0" smtClean="0"/>
              <a:t>living content?</a:t>
            </a:r>
            <a:endParaRPr lang="en-US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project…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web page…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browser extension…</a:t>
            </a:r>
          </a:p>
          <a:p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02920"/>
            <a:r>
              <a:rPr lang="en-US" sz="2000" dirty="0" smtClean="0"/>
              <a:t>A rich (HTML5) </a:t>
            </a:r>
            <a:r>
              <a:rPr lang="en-US" sz="2000" dirty="0"/>
              <a:t>document </a:t>
            </a:r>
          </a:p>
          <a:p>
            <a:pPr marL="822960" lvl="1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be sent, stored or put on a web site.</a:t>
            </a:r>
          </a:p>
          <a:p>
            <a:pPr marL="502920"/>
            <a:r>
              <a:rPr lang="en-US" sz="2000" dirty="0"/>
              <a:t>Allows editing and annotations by viewers</a:t>
            </a:r>
          </a:p>
          <a:p>
            <a:pPr marL="822960" lvl="1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edits and annotations are shared</a:t>
            </a:r>
          </a:p>
          <a:p>
            <a:pPr marL="502920"/>
            <a:r>
              <a:rPr lang="en-US" sz="2000" dirty="0"/>
              <a:t>Allows interaction among viewers</a:t>
            </a:r>
          </a:p>
          <a:p>
            <a:pPr marL="822960" lvl="1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interactions are stored</a:t>
            </a:r>
          </a:p>
          <a:p>
            <a:pPr marL="502920"/>
            <a:r>
              <a:rPr lang="en-US" sz="2000" dirty="0"/>
              <a:t>Allows branching the document view</a:t>
            </a:r>
          </a:p>
          <a:p>
            <a:pPr marL="822960" lvl="1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with merging and sharing</a:t>
            </a:r>
          </a:p>
          <a:p>
            <a:endParaRPr lang="en-US" sz="18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28950" y="3379983"/>
            <a:ext cx="4591319" cy="1721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Webdings" pitchFamily="18" charset="2"/>
              <a:buNone/>
              <a:defRPr/>
            </a:pPr>
            <a:r>
              <a:rPr lang="en-US" dirty="0" smtClean="0">
                <a:solidFill>
                  <a:srgbClr val="98050E"/>
                </a:solidFill>
              </a:rPr>
              <a:t>“Collaboration allows content”</a:t>
            </a:r>
          </a:p>
          <a:p>
            <a:pPr algn="ctr">
              <a:spcBef>
                <a:spcPts val="0"/>
              </a:spcBef>
              <a:buFont typeface="Webdings" pitchFamily="18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</a:t>
            </a:r>
          </a:p>
          <a:p>
            <a:pPr algn="ctr">
              <a:spcBef>
                <a:spcPts val="0"/>
              </a:spcBef>
              <a:buFont typeface="Webdings" pitchFamily="18" charset="2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“Content allows collaboration”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8790" y="4904576"/>
            <a:ext cx="4758041" cy="1205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Webdings" pitchFamily="18" charset="2"/>
              <a:buNone/>
              <a:defRPr/>
            </a:pPr>
            <a:r>
              <a:rPr lang="en-US" dirty="0" smtClean="0">
                <a:solidFill>
                  <a:srgbClr val="98050E"/>
                </a:solidFill>
              </a:rPr>
              <a:t>“Go to a place to collaborate”</a:t>
            </a:r>
          </a:p>
          <a:p>
            <a:pPr algn="ctr">
              <a:spcBef>
                <a:spcPts val="0"/>
              </a:spcBef>
              <a:buFont typeface="Webdings" pitchFamily="18" charset="2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</a:t>
            </a:r>
          </a:p>
          <a:p>
            <a:pPr algn="ctr">
              <a:spcBef>
                <a:spcPts val="0"/>
              </a:spcBef>
              <a:buFont typeface="Webdings" pitchFamily="18" charset="2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“Collaborate where ever you are”</a:t>
            </a:r>
          </a:p>
        </p:txBody>
      </p:sp>
    </p:spTree>
    <p:extLst>
      <p:ext uri="{BB962C8B-B14F-4D97-AF65-F5344CB8AC3E}">
        <p14:creationId xmlns:p14="http://schemas.microsoft.com/office/powerpoint/2010/main" val="21594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50" grpId="0" build="p"/>
      <p:bldP spid="11" grpId="0" uiExpand="1" build="p"/>
      <p:bldP spid="1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V_ Red _Template_PPT_2007_NP">
  <a:themeElements>
    <a:clrScheme name="Office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defRPr smtClean="0"/>
        </a:defPPr>
      </a:lstStyle>
    </a:txDef>
  </a:objectDefaults>
  <a:extraClrSchemeLst/>
  <a:custClrLst>
    <a:custClr name="Custom Color 1">
      <a:srgbClr val="98050E"/>
    </a:custClr>
    <a:custClr name="Custom Color 2">
      <a:srgbClr val="610206"/>
    </a:custClr>
    <a:custClr name="Custom Color 3">
      <a:srgbClr val="646464"/>
    </a:custClr>
    <a:custClr name="Custom Color 4">
      <a:srgbClr val="323232"/>
    </a:custClr>
    <a:custClr name="Custom Color 5">
      <a:srgbClr val="4B80B6"/>
    </a:custClr>
    <a:custClr name="Custom Color 6">
      <a:srgbClr val="325887"/>
    </a:custClr>
    <a:custClr name="Custom Color 7">
      <a:srgbClr val="D55D21"/>
    </a:custClr>
    <a:custClr name="Custom Color 8">
      <a:srgbClr val="8F3C0F"/>
    </a:custClr>
    <a:custClr name="Custom Color 9">
      <a:srgbClr val="87A239"/>
    </a:custClr>
    <a:custClr name="Custom Color 10">
      <a:srgbClr val="576820"/>
    </a:custClr>
    <a:custClr name="Custom Color 11">
      <a:srgbClr val="279199"/>
    </a:custClr>
    <a:custClr name="Custom Color 12">
      <a:srgbClr val="15535A"/>
    </a:custClr>
  </a:custClrLst>
</a:theme>
</file>

<file path=ppt/theme/theme2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2BC926F125E4183EDCA2088F53E1C" ma:contentTypeVersion="0" ma:contentTypeDescription="Create a new document." ma:contentTypeScope="" ma:versionID="7e08db445eee39946a9fce562babc33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D651DB-0217-46CF-BD16-22731D690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DF846E2-1672-4158-BDEB-4AF8300CDB05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9A6BA9-82AD-487F-8964-E12CA1DAD6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629</Words>
  <Application>Microsoft Office PowerPoint</Application>
  <PresentationFormat>On-screen Show (4:3)</PresentationFormat>
  <Paragraphs>151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AV_ Red _Template_PPT_2007_NP</vt:lpstr>
      <vt:lpstr>Private overlay of enterprise social data and interactions in the public web context</vt:lpstr>
      <vt:lpstr>Enterprise social software</vt:lpstr>
      <vt:lpstr>In this talk…</vt:lpstr>
      <vt:lpstr>What are the use cases?</vt:lpstr>
      <vt:lpstr>Use cases: web annotations private social data on public web – data remains private</vt:lpstr>
      <vt:lpstr>Use cases: virtual presence connected browsing with multimedia on any web page</vt:lpstr>
      <vt:lpstr>Use cases: enhance web pages without modifying files on those web servers</vt:lpstr>
      <vt:lpstr>Use cases: enhance application or use cases such as collaborative editing, social wall, …</vt:lpstr>
      <vt:lpstr>What is living content?</vt:lpstr>
      <vt:lpstr>How does it work?</vt:lpstr>
      <vt:lpstr>Demonstration What just happened in the demo video?</vt:lpstr>
      <vt:lpstr>What are the important concepts?</vt:lpstr>
      <vt:lpstr>What are the challenges?</vt:lpstr>
      <vt:lpstr>What is the take-home message?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2011-06-01T17:53:15Z</dcterms:created>
  <dcterms:modified xsi:type="dcterms:W3CDTF">2013-10-22T01:39:53Z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0x0101007162BC926F125E4183EDCA2088F53E1C</vt:lpwstr>
  </property>
</Properties>
</file>